
<file path=[Content_Types].xml><?xml version="1.0" encoding="utf-8"?>
<Types xmlns="http://schemas.openxmlformats.org/package/2006/content-types">
  <Default Extension="bin" ContentType="image/unknown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7" r:id="rId3"/>
    <p:sldId id="291" r:id="rId4"/>
    <p:sldId id="292" r:id="rId5"/>
    <p:sldId id="278" r:id="rId6"/>
    <p:sldId id="272" r:id="rId7"/>
    <p:sldId id="274" r:id="rId8"/>
    <p:sldId id="295" r:id="rId9"/>
    <p:sldId id="298" r:id="rId10"/>
    <p:sldId id="311" r:id="rId11"/>
    <p:sldId id="312" r:id="rId12"/>
    <p:sldId id="317" r:id="rId13"/>
    <p:sldId id="300" r:id="rId14"/>
    <p:sldId id="313" r:id="rId15"/>
    <p:sldId id="315" r:id="rId16"/>
    <p:sldId id="316" r:id="rId17"/>
    <p:sldId id="31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h Young" initials="JY" lastIdx="5" clrIdx="0">
    <p:extLst>
      <p:ext uri="{19B8F6BF-5375-455C-9EA6-DF929625EA0E}">
        <p15:presenceInfo xmlns:p15="http://schemas.microsoft.com/office/powerpoint/2012/main" userId="S::jyoung@am-ind.com::0c8a4c66-e4c5-4da6-ac5f-4bba923a8a1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98B5"/>
    <a:srgbClr val="26547C"/>
    <a:srgbClr val="6D1A36"/>
    <a:srgbClr val="A0B9C6"/>
    <a:srgbClr val="CEEC97"/>
    <a:srgbClr val="5B7553"/>
    <a:srgbClr val="A50021"/>
    <a:srgbClr val="006496"/>
    <a:srgbClr val="191970"/>
    <a:srgbClr val="0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young\AppData\Local\Microsoft\Windows\INetCache\Content.Outlook\XRBYFH2R\AM%20Simplified%20Industry%20Breakdown%20202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young\AppData\Local\Microsoft\Windows\INetCache\Content.Outlook\XRBYFH2R\AM%20Product%20Breakdown%202020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Data!$B$1</c:f>
              <c:strCache>
                <c:ptCount val="1"/>
                <c:pt idx="0">
                  <c:v>  % of Sales 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EFAF-4CD3-82B0-016F1A906B1D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EFAF-4CD3-82B0-016F1A906B1D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EFAF-4CD3-82B0-016F1A906B1D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EFAF-4CD3-82B0-016F1A906B1D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EFAF-4CD3-82B0-016F1A906B1D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EFAF-4CD3-82B0-016F1A906B1D}"/>
              </c:ext>
            </c:extLst>
          </c:dPt>
          <c:dPt>
            <c:idx val="6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EFAF-4CD3-82B0-016F1A906B1D}"/>
              </c:ext>
            </c:extLst>
          </c:dPt>
          <c:dPt>
            <c:idx val="7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EFAF-4CD3-82B0-016F1A906B1D}"/>
              </c:ext>
            </c:extLst>
          </c:dPt>
          <c:dPt>
            <c:idx val="8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1-EFAF-4CD3-82B0-016F1A906B1D}"/>
              </c:ext>
            </c:extLst>
          </c:dPt>
          <c:dLbls>
            <c:dLbl>
              <c:idx val="0"/>
              <c:layout>
                <c:manualLayout>
                  <c:x val="-2.2832441699517515E-2"/>
                  <c:y val="-2.198329730995987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FAF-4CD3-82B0-016F1A906B1D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FAF-4CD3-82B0-016F1A906B1D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FAF-4CD3-82B0-016F1A906B1D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FAF-4CD3-82B0-016F1A906B1D}"/>
                </c:ext>
              </c:extLst>
            </c:dLbl>
            <c:dLbl>
              <c:idx val="4"/>
              <c:layout>
                <c:manualLayout>
                  <c:x val="0"/>
                  <c:y val="-0.1018686379702896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FAF-4CD3-82B0-016F1A906B1D}"/>
                </c:ext>
              </c:extLst>
            </c:dLbl>
            <c:dLbl>
              <c:idx val="5"/>
              <c:layout>
                <c:manualLayout>
                  <c:x val="0"/>
                  <c:y val="-2.627321372727094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FAF-4CD3-82B0-016F1A906B1D}"/>
                </c:ext>
              </c:extLst>
            </c:dLbl>
            <c:dLbl>
              <c:idx val="6"/>
              <c:layout>
                <c:manualLayout>
                  <c:x val="4.0650735375416525E-3"/>
                  <c:y val="-6.887551683828256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FAF-4CD3-82B0-016F1A906B1D}"/>
                </c:ext>
              </c:extLst>
            </c:dLbl>
            <c:dLbl>
              <c:idx val="7"/>
              <c:layout>
                <c:manualLayout>
                  <c:x val="8.0244526461451512E-2"/>
                  <c:y val="-3.020972411827360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FAF-4CD3-82B0-016F1A906B1D}"/>
                </c:ext>
              </c:extLst>
            </c:dLbl>
            <c:dLbl>
              <c:idx val="8"/>
              <c:layout>
                <c:manualLayout>
                  <c:x val="8.4480034288214725E-2"/>
                  <c:y val="-2.039196046006829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FAF-4CD3-82B0-016F1A906B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Data!$A$2:$A$10</c:f>
              <c:strCache>
                <c:ptCount val="9"/>
                <c:pt idx="0">
                  <c:v>Power and Utility</c:v>
                </c:pt>
                <c:pt idx="1">
                  <c:v>Manufacturing</c:v>
                </c:pt>
                <c:pt idx="2">
                  <c:v>Machine Shop</c:v>
                </c:pt>
                <c:pt idx="3">
                  <c:v>Government</c:v>
                </c:pt>
                <c:pt idx="4">
                  <c:v>Contractor &amp; Service</c:v>
                </c:pt>
                <c:pt idx="5">
                  <c:v>Pharmaceutical, Flavor &amp; Fragrance</c:v>
                </c:pt>
                <c:pt idx="6">
                  <c:v>Food &amp; Beverage</c:v>
                </c:pt>
                <c:pt idx="7">
                  <c:v>Chemical &amp; Petrochemical</c:v>
                </c:pt>
                <c:pt idx="8">
                  <c:v>Other</c:v>
                </c:pt>
              </c:strCache>
            </c:strRef>
          </c:cat>
          <c:val>
            <c:numRef>
              <c:f>Data!$B$2:$B$10</c:f>
              <c:numCache>
                <c:formatCode>_(* #,##0_);_(* \(\ #,##0\ \);_(* "-"??_);_(\ @_ \)</c:formatCode>
                <c:ptCount val="9"/>
                <c:pt idx="0">
                  <c:v>34</c:v>
                </c:pt>
                <c:pt idx="1">
                  <c:v>22</c:v>
                </c:pt>
                <c:pt idx="2">
                  <c:v>7</c:v>
                </c:pt>
                <c:pt idx="3">
                  <c:v>9</c:v>
                </c:pt>
                <c:pt idx="4">
                  <c:v>6</c:v>
                </c:pt>
                <c:pt idx="5">
                  <c:v>5</c:v>
                </c:pt>
                <c:pt idx="6">
                  <c:v>4</c:v>
                </c:pt>
                <c:pt idx="7">
                  <c:v>4</c:v>
                </c:pt>
                <c:pt idx="8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EFAF-4CD3-82B0-016F1A906B1D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Data!$B$1</c:f>
              <c:strCache>
                <c:ptCount val="1"/>
                <c:pt idx="0">
                  <c:v>Total 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C060-4904-8C1F-2339848E97EE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C060-4904-8C1F-2339848E97EE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C060-4904-8C1F-2339848E97EE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C060-4904-8C1F-2339848E97EE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C060-4904-8C1F-2339848E97EE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C060-4904-8C1F-2339848E97EE}"/>
              </c:ext>
            </c:extLst>
          </c:dPt>
          <c:dPt>
            <c:idx val="6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C060-4904-8C1F-2339848E97EE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C060-4904-8C1F-2339848E97EE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C060-4904-8C1F-2339848E97EE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C060-4904-8C1F-2339848E97EE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C060-4904-8C1F-2339848E97EE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C060-4904-8C1F-2339848E97EE}"/>
                </c:ext>
              </c:extLst>
            </c:dLbl>
            <c:dLbl>
              <c:idx val="5"/>
              <c:layout>
                <c:manualLayout>
                  <c:x val="4.6253401628119526E-3"/>
                  <c:y val="-3.268232692449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060-4904-8C1F-2339848E97EE}"/>
                </c:ext>
              </c:extLst>
            </c:dLbl>
            <c:dLbl>
              <c:idx val="6"/>
              <c:layout>
                <c:manualLayout>
                  <c:x val="8.5568793012021471E-2"/>
                  <c:y val="-3.994506624104346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060-4904-8C1F-2339848E97EE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Data!$A$2:$A$8</c:f>
              <c:strCache>
                <c:ptCount val="7"/>
                <c:pt idx="0">
                  <c:v>Metalworking</c:v>
                </c:pt>
                <c:pt idx="1">
                  <c:v>Safety</c:v>
                </c:pt>
                <c:pt idx="2">
                  <c:v>Jan San</c:v>
                </c:pt>
                <c:pt idx="3">
                  <c:v>Pipe, Valve, Fitting &amp; Hose Assembly</c:v>
                </c:pt>
                <c:pt idx="4">
                  <c:v>Mill Supply</c:v>
                </c:pt>
                <c:pt idx="5">
                  <c:v>Tools &amp; Equipment</c:v>
                </c:pt>
                <c:pt idx="6">
                  <c:v>Material Handling</c:v>
                </c:pt>
              </c:strCache>
            </c:strRef>
          </c:cat>
          <c:val>
            <c:numRef>
              <c:f>Data!$B$2:$B$8</c:f>
              <c:numCache>
                <c:formatCode>#,##0\%</c:formatCode>
                <c:ptCount val="7"/>
                <c:pt idx="0">
                  <c:v>26</c:v>
                </c:pt>
                <c:pt idx="1">
                  <c:v>18</c:v>
                </c:pt>
                <c:pt idx="2">
                  <c:v>9</c:v>
                </c:pt>
                <c:pt idx="3">
                  <c:v>20</c:v>
                </c:pt>
                <c:pt idx="4">
                  <c:v>15</c:v>
                </c:pt>
                <c:pt idx="5">
                  <c:v>7</c:v>
                </c:pt>
                <c:pt idx="6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C060-4904-8C1F-2339848E97EE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573493-04DD-4A0C-A90F-736E87CD286C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F8B826-3259-4876-AF2F-663AB939F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325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7B59C-486C-44EA-B546-2DB56D2D8C18}" type="datetime1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1C455-2FEA-4F6A-A2E4-A65197E2E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422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4440F-767F-43CB-854D-9439FCD60C7E}" type="datetime1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1C455-2FEA-4F6A-A2E4-A65197E2E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10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9A2D8-F45D-4B11-A063-4098A00B77BB}" type="datetime1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1C455-2FEA-4F6A-A2E4-A65197E2E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622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EE242-C4BB-4B84-AA15-C33497B706C3}" type="datetime1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1C455-2FEA-4F6A-A2E4-A65197E2E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172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1D611-9530-4344-8171-CEDF95213CE9}" type="datetime1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1C455-2FEA-4F6A-A2E4-A65197E2E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419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8E3D7-56EC-4BB4-8EFB-07F438638BDD}" type="datetime1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1C455-2FEA-4F6A-A2E4-A65197E2E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204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1ED8E-B51C-4E6B-A7E1-22AFAEC4141C}" type="datetime1">
              <a:rPr lang="en-US" smtClean="0"/>
              <a:t>4/10/2023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1C455-2FEA-4F6A-A2E4-A65197E2E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520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30DAA-2E9E-4147-9BB3-0722CCAFC6FB}" type="datetime1">
              <a:rPr lang="en-US" smtClean="0"/>
              <a:t>4/10/2023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1C455-2FEA-4F6A-A2E4-A65197E2E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405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9146A-24AE-4737-97ED-4E748D23248A}" type="datetime1">
              <a:rPr lang="en-US" smtClean="0"/>
              <a:t>4/10/2023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1C455-2FEA-4F6A-A2E4-A65197E2E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716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83003-95DC-41D1-AACB-A99F8D5F25D1}" type="datetime1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1C455-2FEA-4F6A-A2E4-A65197E2E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814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BCDED-F39B-41C4-BB1A-533DE2A09F9C}" type="datetime1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1C455-2FEA-4F6A-A2E4-A65197E2E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414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978A9-0F4D-47D1-91F3-20F258A42C55}" type="datetime1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1C455-2FEA-4F6A-A2E4-A65197E2E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422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gL7sca6oP4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hMYC4p7XIAE" TargetMode="External"/><Relationship Id="rId3" Type="http://schemas.openxmlformats.org/officeDocument/2006/relationships/image" Target="../media/image32.png"/><Relationship Id="rId7" Type="http://schemas.openxmlformats.org/officeDocument/2006/relationships/hyperlink" Target="https://youtu.be/syyN2xIpZ-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youtu.be/5-XUfEJnnkU" TargetMode="External"/><Relationship Id="rId5" Type="http://schemas.openxmlformats.org/officeDocument/2006/relationships/hyperlink" Target="https://youtu.be/LO2xIujswII" TargetMode="External"/><Relationship Id="rId4" Type="http://schemas.openxmlformats.org/officeDocument/2006/relationships/hyperlink" Target="https://youtu.be/knDTffg92H4" TargetMode="External"/><Relationship Id="rId9" Type="http://schemas.openxmlformats.org/officeDocument/2006/relationships/hyperlink" Target="https://youtu.be/Z9SxYdbUKcM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tif"/><Relationship Id="rId7" Type="http://schemas.openxmlformats.org/officeDocument/2006/relationships/image" Target="../media/image12.jpe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1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gif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4440" y="1036299"/>
            <a:ext cx="9144000" cy="23876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800" dirty="0">
                <a:solidFill>
                  <a:srgbClr val="2654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A&amp;M Industrial Inc.</a:t>
            </a:r>
            <a:br>
              <a:rPr lang="en-US" sz="4800" dirty="0">
                <a:solidFill>
                  <a:srgbClr val="26547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solidFill>
                  <a:srgbClr val="2654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br>
              <a:rPr lang="en-US" sz="4800" dirty="0">
                <a:solidFill>
                  <a:srgbClr val="26547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solidFill>
                  <a:srgbClr val="2654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Stanislaus County Safety Council</a:t>
            </a:r>
            <a:br>
              <a:rPr lang="en-US" sz="4800" dirty="0">
                <a:solidFill>
                  <a:srgbClr val="26547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800" baseline="30000" dirty="0">
              <a:solidFill>
                <a:srgbClr val="2654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4447" y="3531476"/>
            <a:ext cx="9144000" cy="1655762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9A98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Robotics | April 2023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0" y="6078984"/>
            <a:ext cx="12192000" cy="1075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05609" y="3423899"/>
            <a:ext cx="11618535" cy="1854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0" y="947516"/>
            <a:ext cx="12192000" cy="1075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606590" y="118333"/>
            <a:ext cx="26033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STRICTLY PRIVATE AND CONFIDENTIAL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696B6EA-880A-4ACD-A1AE-DE7BA0976404}"/>
              </a:ext>
            </a:extLst>
          </p:cNvPr>
          <p:cNvCxnSpPr>
            <a:cxnSpLocks/>
          </p:cNvCxnSpPr>
          <p:nvPr/>
        </p:nvCxnSpPr>
        <p:spPr>
          <a:xfrm flipV="1">
            <a:off x="505609" y="3435658"/>
            <a:ext cx="11576900" cy="6789"/>
          </a:xfrm>
          <a:prstGeom prst="line">
            <a:avLst/>
          </a:prstGeom>
          <a:ln w="41275" cap="sq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7">
            <a:extLst>
              <a:ext uri="{FF2B5EF4-FFF2-40B4-BE49-F238E27FC236}">
                <a16:creationId xmlns:a16="http://schemas.microsoft.com/office/drawing/2014/main" id="{F7B203BA-F8E8-4F28-ADC2-1440AD537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5831" y="6119048"/>
            <a:ext cx="1108313" cy="62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1AD5E1-6E58-447D-B745-968ED7D3F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1C455-2FEA-4F6A-A2E4-A65197E2EEC5}" type="slidenum">
              <a:rPr lang="en-US" smtClean="0"/>
              <a:t>1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C37A801-E59F-239E-3270-FC7940A58F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9356" y="2325888"/>
            <a:ext cx="2741926" cy="87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222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10AD1C20-CA9B-4194-92B3-7CD3C7A0F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5831" y="6119048"/>
            <a:ext cx="1108313" cy="62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0" y="5991119"/>
            <a:ext cx="12192000" cy="107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0" y="947516"/>
            <a:ext cx="12192000" cy="107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606590" y="118333"/>
            <a:ext cx="26033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STRICTLY PRIVATE AND CONFIDENTIAL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78801" y="-485624"/>
            <a:ext cx="10978083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Effidence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Introducing the latest technology in AMRs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263773D-58AB-455F-B955-057B6DDC1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56350"/>
            <a:ext cx="2743200" cy="365125"/>
          </a:xfrm>
        </p:spPr>
        <p:txBody>
          <a:bodyPr/>
          <a:lstStyle/>
          <a:p>
            <a:pPr algn="ctr"/>
            <a:fld id="{D101C455-2FEA-4F6A-A2E4-A65197E2EEC5}" type="slidenum">
              <a:rPr lang="en-US" smtClean="0"/>
              <a:pPr algn="ctr"/>
              <a:t>10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884799-EEFD-4551-AA17-490F70F63F4C}"/>
              </a:ext>
            </a:extLst>
          </p:cNvPr>
          <p:cNvSpPr txBox="1"/>
          <p:nvPr/>
        </p:nvSpPr>
        <p:spPr>
          <a:xfrm>
            <a:off x="278801" y="948884"/>
            <a:ext cx="11732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26547C"/>
                </a:solidFill>
              </a:rPr>
              <a:t>A&amp;M solidified their relationship with </a:t>
            </a:r>
            <a:r>
              <a:rPr lang="en-US" sz="2000" i="1" dirty="0" err="1">
                <a:solidFill>
                  <a:srgbClr val="26547C"/>
                </a:solidFill>
              </a:rPr>
              <a:t>Effidence</a:t>
            </a:r>
            <a:r>
              <a:rPr lang="en-US" sz="2000" i="1" dirty="0">
                <a:solidFill>
                  <a:srgbClr val="26547C"/>
                </a:solidFill>
              </a:rPr>
              <a:t> earlier this year as sole distributor of their robots in the U.S.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B40469-1E1A-4729-AC7C-04F61462169F}"/>
              </a:ext>
            </a:extLst>
          </p:cNvPr>
          <p:cNvSpPr txBox="1"/>
          <p:nvPr/>
        </p:nvSpPr>
        <p:spPr>
          <a:xfrm>
            <a:off x="401113" y="1474591"/>
            <a:ext cx="4099866" cy="369332"/>
          </a:xfrm>
          <a:prstGeom prst="rect">
            <a:avLst/>
          </a:prstGeom>
          <a:solidFill>
            <a:srgbClr val="6D1A36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EFFIDENCE COMPANY SNAPSHOT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3B5C49-75BB-4C3A-A2CB-1C45DE623CC7}"/>
              </a:ext>
            </a:extLst>
          </p:cNvPr>
          <p:cNvSpPr txBox="1"/>
          <p:nvPr/>
        </p:nvSpPr>
        <p:spPr>
          <a:xfrm>
            <a:off x="392234" y="1843923"/>
            <a:ext cx="4108745" cy="37856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6D1A36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French based robotics manufacturer founded in 2009</a:t>
            </a:r>
          </a:p>
          <a:p>
            <a:endParaRPr lang="en-US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Dominant player in Europe with strong expertise in autonomous navigation systems for smart handling vehicle applications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Strong presence in the agriculture, defense, construction and warehouse logistics industries</a:t>
            </a:r>
          </a:p>
          <a:p>
            <a:endParaRPr lang="en-US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Introduced the </a:t>
            </a:r>
            <a:r>
              <a:rPr lang="en-US" sz="15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EffiBOT</a:t>
            </a:r>
            <a:r>
              <a:rPr lang="en-US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 2016 which is designed for warehouse logistics carting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Plans to release a warehouse logistics robot in 2022 for autonomous pallet handling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31AAC9-11BD-47A9-A547-F1622AFA90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3958" y="1474591"/>
            <a:ext cx="3166192" cy="20840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316CF5-EDE8-4506-9806-C2E0796858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5936" y="1478599"/>
            <a:ext cx="3094051" cy="20760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8BCFF9E-B5BB-4C8F-8C46-428324B19D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6560" y="3684264"/>
            <a:ext cx="3166192" cy="195248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9B94DB5-97DA-425F-BCE0-E7363621B3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75936" y="3684265"/>
            <a:ext cx="3094051" cy="19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823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10AD1C20-CA9B-4194-92B3-7CD3C7A0F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5831" y="6119048"/>
            <a:ext cx="1108313" cy="62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17756" y="5966083"/>
            <a:ext cx="12192000" cy="107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0" y="947516"/>
            <a:ext cx="12192000" cy="107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606590" y="118333"/>
            <a:ext cx="26033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STRICTLY PRIVATE AND CONFIDENTIAL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78801" y="-485624"/>
            <a:ext cx="11439723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A&amp;M AMR advantages: Offering a fully integrated custom solution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E600246-5D8B-426B-BE34-403B3791F4F0}"/>
              </a:ext>
            </a:extLst>
          </p:cNvPr>
          <p:cNvGrpSpPr/>
          <p:nvPr/>
        </p:nvGrpSpPr>
        <p:grpSpPr>
          <a:xfrm>
            <a:off x="1390744" y="1392122"/>
            <a:ext cx="3106199" cy="2036877"/>
            <a:chOff x="1281074" y="1392122"/>
            <a:chExt cx="3106199" cy="2036877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A13A192F-7462-426F-86AB-0C99B75E27EC}"/>
                </a:ext>
              </a:extLst>
            </p:cNvPr>
            <p:cNvSpPr/>
            <p:nvPr/>
          </p:nvSpPr>
          <p:spPr>
            <a:xfrm>
              <a:off x="1281074" y="1392122"/>
              <a:ext cx="3106199" cy="2036877"/>
            </a:xfrm>
            <a:prstGeom prst="roundRect">
              <a:avLst/>
            </a:prstGeom>
            <a:solidFill>
              <a:srgbClr val="9A98B5"/>
            </a:solidFill>
            <a:ln>
              <a:solidFill>
                <a:srgbClr val="9A98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6BA270A-EF03-453C-9D9E-01532079D0F9}"/>
                </a:ext>
              </a:extLst>
            </p:cNvPr>
            <p:cNvSpPr txBox="1"/>
            <p:nvPr/>
          </p:nvSpPr>
          <p:spPr>
            <a:xfrm>
              <a:off x="1505527" y="1510458"/>
              <a:ext cx="266930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Improved productivity through reduction of repetitive tasks involving product transportation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E9FF55-2581-466F-8B59-EFBA88036964}"/>
              </a:ext>
            </a:extLst>
          </p:cNvPr>
          <p:cNvGrpSpPr/>
          <p:nvPr/>
        </p:nvGrpSpPr>
        <p:grpSpPr>
          <a:xfrm>
            <a:off x="4496943" y="3428999"/>
            <a:ext cx="3106199" cy="2036877"/>
            <a:chOff x="1281074" y="1392122"/>
            <a:chExt cx="3106199" cy="2036877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0CD7BB0B-7A48-4B37-9BE5-D355B37D20B8}"/>
                </a:ext>
              </a:extLst>
            </p:cNvPr>
            <p:cNvSpPr/>
            <p:nvPr/>
          </p:nvSpPr>
          <p:spPr>
            <a:xfrm>
              <a:off x="1281074" y="1392122"/>
              <a:ext cx="3106199" cy="2036877"/>
            </a:xfrm>
            <a:prstGeom prst="roundRect">
              <a:avLst/>
            </a:prstGeom>
            <a:solidFill>
              <a:srgbClr val="9A98B5"/>
            </a:solidFill>
            <a:ln>
              <a:solidFill>
                <a:srgbClr val="9A98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2F498DB-5952-4E51-A1FD-944B27A3D433}"/>
                </a:ext>
              </a:extLst>
            </p:cNvPr>
            <p:cNvSpPr txBox="1"/>
            <p:nvPr/>
          </p:nvSpPr>
          <p:spPr>
            <a:xfrm>
              <a:off x="1505527" y="1510458"/>
              <a:ext cx="2669309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Global supply chain optimization – fleet control capability to scale and streamline bot-driven efficiencies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EA86110-5444-4A64-BA95-318679066337}"/>
              </a:ext>
            </a:extLst>
          </p:cNvPr>
          <p:cNvGrpSpPr/>
          <p:nvPr/>
        </p:nvGrpSpPr>
        <p:grpSpPr>
          <a:xfrm>
            <a:off x="7602462" y="1392122"/>
            <a:ext cx="3106199" cy="2036877"/>
            <a:chOff x="1281074" y="1392122"/>
            <a:chExt cx="3106199" cy="2036877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26D2A41B-CA89-49D5-9751-8891347ED410}"/>
                </a:ext>
              </a:extLst>
            </p:cNvPr>
            <p:cNvSpPr/>
            <p:nvPr/>
          </p:nvSpPr>
          <p:spPr>
            <a:xfrm>
              <a:off x="1281074" y="1392122"/>
              <a:ext cx="3106199" cy="2036877"/>
            </a:xfrm>
            <a:prstGeom prst="roundRect">
              <a:avLst/>
            </a:prstGeom>
            <a:solidFill>
              <a:srgbClr val="9A98B5"/>
            </a:solidFill>
            <a:ln>
              <a:solidFill>
                <a:srgbClr val="9A98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F77957F-D5B8-45E0-9299-3EE932013ECC}"/>
                </a:ext>
              </a:extLst>
            </p:cNvPr>
            <p:cNvSpPr txBox="1"/>
            <p:nvPr/>
          </p:nvSpPr>
          <p:spPr>
            <a:xfrm>
              <a:off x="1505527" y="1510458"/>
              <a:ext cx="2669309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Attractive return on investment with payback between two and three years driven by productivity increases and cost save</a:t>
              </a:r>
            </a:p>
          </p:txBody>
        </p: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C873A99-F0F5-47AD-BFB7-6640D3A6076F}"/>
              </a:ext>
            </a:extLst>
          </p:cNvPr>
          <p:cNvSpPr/>
          <p:nvPr/>
        </p:nvSpPr>
        <p:spPr>
          <a:xfrm>
            <a:off x="4496263" y="1392121"/>
            <a:ext cx="3106199" cy="2036877"/>
          </a:xfrm>
          <a:prstGeom prst="roundRect">
            <a:avLst/>
          </a:prstGeom>
          <a:solidFill>
            <a:srgbClr val="26547C"/>
          </a:solidFill>
          <a:ln>
            <a:solidFill>
              <a:srgbClr val="9A98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BE4328D-9F10-49DE-8C64-71195631148E}"/>
              </a:ext>
            </a:extLst>
          </p:cNvPr>
          <p:cNvSpPr/>
          <p:nvPr/>
        </p:nvSpPr>
        <p:spPr>
          <a:xfrm>
            <a:off x="1415486" y="3433305"/>
            <a:ext cx="3106199" cy="2036877"/>
          </a:xfrm>
          <a:prstGeom prst="roundRect">
            <a:avLst/>
          </a:prstGeom>
          <a:solidFill>
            <a:srgbClr val="26547C"/>
          </a:solidFill>
          <a:ln>
            <a:solidFill>
              <a:srgbClr val="9A98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7A06CA2-FE5F-4CF7-8BFA-D22D43CDBD15}"/>
              </a:ext>
            </a:extLst>
          </p:cNvPr>
          <p:cNvSpPr/>
          <p:nvPr/>
        </p:nvSpPr>
        <p:spPr>
          <a:xfrm>
            <a:off x="7602461" y="3433305"/>
            <a:ext cx="3106199" cy="2036877"/>
          </a:xfrm>
          <a:prstGeom prst="roundRect">
            <a:avLst/>
          </a:prstGeom>
          <a:solidFill>
            <a:srgbClr val="26547C"/>
          </a:solidFill>
          <a:ln>
            <a:solidFill>
              <a:srgbClr val="9A98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09667C4-7758-4DD3-9824-BB4F8A4AF048}"/>
              </a:ext>
            </a:extLst>
          </p:cNvPr>
          <p:cNvSpPr txBox="1"/>
          <p:nvPr/>
        </p:nvSpPr>
        <p:spPr>
          <a:xfrm>
            <a:off x="4695974" y="1510458"/>
            <a:ext cx="26693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Operate fully autonomously and does not require changes to existing facility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7BC66D0-9991-48EA-9831-92D114C20470}"/>
              </a:ext>
            </a:extLst>
          </p:cNvPr>
          <p:cNvSpPr txBox="1"/>
          <p:nvPr/>
        </p:nvSpPr>
        <p:spPr>
          <a:xfrm>
            <a:off x="1621560" y="3583276"/>
            <a:ext cx="26693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Enhanced workplace safety by reducing employee accidents related to product movement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0DCFC37-B5AF-4495-BF2D-9E849D59FD25}"/>
              </a:ext>
            </a:extLst>
          </p:cNvPr>
          <p:cNvSpPr txBox="1"/>
          <p:nvPr/>
        </p:nvSpPr>
        <p:spPr>
          <a:xfrm>
            <a:off x="7802172" y="3560876"/>
            <a:ext cx="26693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Allows for a more sustainable operation driven by robot consistency with virtually no down time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D1B466-1AC4-4D23-89CE-2ABC17411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56350"/>
            <a:ext cx="2743200" cy="365125"/>
          </a:xfrm>
        </p:spPr>
        <p:txBody>
          <a:bodyPr/>
          <a:lstStyle/>
          <a:p>
            <a:pPr algn="ctr"/>
            <a:fld id="{D101C455-2FEA-4F6A-A2E4-A65197E2EEC5}" type="slidenum">
              <a:rPr lang="en-US" smtClean="0"/>
              <a:pPr algn="ctr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229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10AD1C20-CA9B-4194-92B3-7CD3C7A0F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5831" y="6119048"/>
            <a:ext cx="1108313" cy="62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17756" y="5966083"/>
            <a:ext cx="12192000" cy="107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0" y="947516"/>
            <a:ext cx="12192000" cy="107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606590" y="118333"/>
            <a:ext cx="26033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STRICTLY PRIVATE AND CONFIDENTIAL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78801" y="-485624"/>
            <a:ext cx="11439723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Effidence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introductory video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D1B466-1AC4-4D23-89CE-2ABC17411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56350"/>
            <a:ext cx="2743200" cy="365125"/>
          </a:xfrm>
        </p:spPr>
        <p:txBody>
          <a:bodyPr/>
          <a:lstStyle/>
          <a:p>
            <a:pPr algn="ctr"/>
            <a:fld id="{D101C455-2FEA-4F6A-A2E4-A65197E2EEC5}" type="slidenum">
              <a:rPr lang="en-US" smtClean="0"/>
              <a:pPr algn="ctr"/>
              <a:t>12</a:t>
            </a:fld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5912942-F062-4A26-A213-0E763606EA6C}"/>
              </a:ext>
            </a:extLst>
          </p:cNvPr>
          <p:cNvSpPr txBox="1"/>
          <p:nvPr/>
        </p:nvSpPr>
        <p:spPr>
          <a:xfrm>
            <a:off x="2085460" y="5478416"/>
            <a:ext cx="61122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dirty="0" err="1">
                <a:effectLst/>
                <a:latin typeface="Segoe UI" panose="020B0502040204020203" pitchFamily="34" charset="0"/>
                <a:hlinkClick r:id="rId3" tooltip="https://www.youtube.com/watch?v=_gl7sca6op4"/>
              </a:rPr>
              <a:t>Effidence</a:t>
            </a:r>
            <a:r>
              <a:rPr lang="en-US" b="0" i="0" dirty="0">
                <a:effectLst/>
                <a:latin typeface="Segoe UI" panose="020B0502040204020203" pitchFamily="34" charset="0"/>
                <a:hlinkClick r:id="rId3" tooltip="https://www.youtube.com/watch?v=_gl7sca6op4"/>
              </a:rPr>
              <a:t> Introductory Video</a:t>
            </a:r>
            <a:endParaRPr lang="en-US" b="0" i="0" dirty="0">
              <a:effectLst/>
              <a:latin typeface="Segoe UI" panose="020B0502040204020203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16DEEDD-B109-4E38-BA12-3BC258CAB6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1463" y="1125331"/>
            <a:ext cx="7809073" cy="434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66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10AD1C20-CA9B-4194-92B3-7CD3C7A0F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5831" y="6119048"/>
            <a:ext cx="1108313" cy="62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0" y="5991119"/>
            <a:ext cx="12192000" cy="107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0" y="947516"/>
            <a:ext cx="12192000" cy="107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606590" y="118333"/>
            <a:ext cx="26033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STRICTLY PRIVATE AND CONFIDENTIAL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78801" y="-485624"/>
            <a:ext cx="10978083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EffiBOT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One of the most technologically advanced AMRs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3BEE1F-9337-4C7C-AD54-687F4D413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56350"/>
            <a:ext cx="2743200" cy="365125"/>
          </a:xfrm>
        </p:spPr>
        <p:txBody>
          <a:bodyPr/>
          <a:lstStyle/>
          <a:p>
            <a:pPr algn="ctr"/>
            <a:fld id="{D101C455-2FEA-4F6A-A2E4-A65197E2EEC5}" type="slidenum">
              <a:rPr lang="en-US" smtClean="0"/>
              <a:pPr algn="ctr"/>
              <a:t>13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22E7FBE-4D44-4E13-BF52-466F9119B9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505" y="1008885"/>
            <a:ext cx="2833853" cy="227467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D94E508-1470-4F62-A30B-8C365A74E6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822" y="3540244"/>
            <a:ext cx="2695218" cy="1989367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7849BBF4-1250-47B3-B9C8-FB0C9B7D13F9}"/>
              </a:ext>
            </a:extLst>
          </p:cNvPr>
          <p:cNvGrpSpPr/>
          <p:nvPr/>
        </p:nvGrpSpPr>
        <p:grpSpPr>
          <a:xfrm>
            <a:off x="142038" y="1100827"/>
            <a:ext cx="4216893" cy="409854"/>
            <a:chOff x="435006" y="1633491"/>
            <a:chExt cx="4057095" cy="409854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B8D51AF-C32F-47CE-A66C-B463A575E6B5}"/>
                </a:ext>
              </a:extLst>
            </p:cNvPr>
            <p:cNvCxnSpPr/>
            <p:nvPr/>
          </p:nvCxnSpPr>
          <p:spPr>
            <a:xfrm>
              <a:off x="435006" y="1633491"/>
              <a:ext cx="4048217" cy="0"/>
            </a:xfrm>
            <a:prstGeom prst="line">
              <a:avLst/>
            </a:prstGeom>
            <a:ln>
              <a:solidFill>
                <a:srgbClr val="6D1A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FBDEB31-F312-4430-B0AE-7827512EA887}"/>
                </a:ext>
              </a:extLst>
            </p:cNvPr>
            <p:cNvCxnSpPr/>
            <p:nvPr/>
          </p:nvCxnSpPr>
          <p:spPr>
            <a:xfrm>
              <a:off x="443884" y="2043345"/>
              <a:ext cx="4048217" cy="0"/>
            </a:xfrm>
            <a:prstGeom prst="line">
              <a:avLst/>
            </a:prstGeom>
            <a:ln w="38100">
              <a:solidFill>
                <a:srgbClr val="6D1A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9680DB1-0DF1-4E09-847B-6252CA58F95E}"/>
                </a:ext>
              </a:extLst>
            </p:cNvPr>
            <p:cNvSpPr txBox="1"/>
            <p:nvPr/>
          </p:nvSpPr>
          <p:spPr>
            <a:xfrm>
              <a:off x="435006" y="1633491"/>
              <a:ext cx="40570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SPECIFICATIONS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46C03033-4C41-4A9C-A94B-EC8DCCB3BDCC}"/>
              </a:ext>
            </a:extLst>
          </p:cNvPr>
          <p:cNvSpPr txBox="1"/>
          <p:nvPr/>
        </p:nvSpPr>
        <p:spPr>
          <a:xfrm>
            <a:off x="142038" y="1589508"/>
            <a:ext cx="4048217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Payload: 660lbs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Towing: 1,100lbs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Max Speed: 3.7MPH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Battery life: 6-8 hours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Weight: 290 pounds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Communication: </a:t>
            </a:r>
            <a:r>
              <a:rPr lang="en-US" sz="1600" dirty="0" err="1"/>
              <a:t>WiFi</a:t>
            </a:r>
            <a:r>
              <a:rPr lang="en-US" sz="1600" dirty="0"/>
              <a:t> to program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CE Certified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Autonomous onboard navigation: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Wheel encoder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Lidar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3D cameras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Inertial measurement unit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E91B4B8-AA96-4F99-85AB-275029111547}"/>
              </a:ext>
            </a:extLst>
          </p:cNvPr>
          <p:cNvSpPr txBox="1"/>
          <p:nvPr/>
        </p:nvSpPr>
        <p:spPr>
          <a:xfrm>
            <a:off x="5175787" y="1080405"/>
            <a:ext cx="8966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35 or 27 inches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D68F5CB-D454-4086-A3AA-9502D2C57E7D}"/>
              </a:ext>
            </a:extLst>
          </p:cNvPr>
          <p:cNvSpPr txBox="1"/>
          <p:nvPr/>
        </p:nvSpPr>
        <p:spPr>
          <a:xfrm>
            <a:off x="6332572" y="999100"/>
            <a:ext cx="8966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24 inches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ACD1CF1-D5C5-4624-8D85-7B8563D71F7E}"/>
              </a:ext>
            </a:extLst>
          </p:cNvPr>
          <p:cNvSpPr txBox="1"/>
          <p:nvPr/>
        </p:nvSpPr>
        <p:spPr>
          <a:xfrm>
            <a:off x="7079774" y="1867674"/>
            <a:ext cx="8966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24 inches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77A0F1B-4CF9-4E3A-A58B-A51EE2B073DA}"/>
              </a:ext>
            </a:extLst>
          </p:cNvPr>
          <p:cNvCxnSpPr/>
          <p:nvPr/>
        </p:nvCxnSpPr>
        <p:spPr>
          <a:xfrm>
            <a:off x="4509852" y="1100827"/>
            <a:ext cx="0" cy="4428784"/>
          </a:xfrm>
          <a:prstGeom prst="line">
            <a:avLst/>
          </a:prstGeom>
          <a:ln w="19050">
            <a:solidFill>
              <a:srgbClr val="9A98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8CF7DF8-88D9-424E-BECB-3D10B2217371}"/>
              </a:ext>
            </a:extLst>
          </p:cNvPr>
          <p:cNvCxnSpPr/>
          <p:nvPr/>
        </p:nvCxnSpPr>
        <p:spPr>
          <a:xfrm>
            <a:off x="7627393" y="1100827"/>
            <a:ext cx="0" cy="4428784"/>
          </a:xfrm>
          <a:prstGeom prst="line">
            <a:avLst/>
          </a:prstGeom>
          <a:ln w="19050">
            <a:solidFill>
              <a:srgbClr val="9A98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571CB34-8255-4CE7-A9AE-CCE750B6B5A0}"/>
              </a:ext>
            </a:extLst>
          </p:cNvPr>
          <p:cNvGrpSpPr/>
          <p:nvPr/>
        </p:nvGrpSpPr>
        <p:grpSpPr>
          <a:xfrm>
            <a:off x="7836453" y="1100827"/>
            <a:ext cx="4216893" cy="409854"/>
            <a:chOff x="435006" y="1633491"/>
            <a:chExt cx="4057095" cy="409854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F63251CE-AC52-4279-8C8B-BCF9B76DB196}"/>
                </a:ext>
              </a:extLst>
            </p:cNvPr>
            <p:cNvCxnSpPr/>
            <p:nvPr/>
          </p:nvCxnSpPr>
          <p:spPr>
            <a:xfrm>
              <a:off x="435006" y="1633491"/>
              <a:ext cx="4048217" cy="0"/>
            </a:xfrm>
            <a:prstGeom prst="line">
              <a:avLst/>
            </a:prstGeom>
            <a:ln>
              <a:solidFill>
                <a:srgbClr val="6D1A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E1623FA2-797F-4E7C-9F81-EAC8731D501C}"/>
                </a:ext>
              </a:extLst>
            </p:cNvPr>
            <p:cNvCxnSpPr/>
            <p:nvPr/>
          </p:nvCxnSpPr>
          <p:spPr>
            <a:xfrm>
              <a:off x="443884" y="2043345"/>
              <a:ext cx="4048217" cy="0"/>
            </a:xfrm>
            <a:prstGeom prst="line">
              <a:avLst/>
            </a:prstGeom>
            <a:ln w="38100">
              <a:solidFill>
                <a:srgbClr val="6D1A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E02CBE9A-ADDD-440C-A6F0-1C6E0F46E80B}"/>
                </a:ext>
              </a:extLst>
            </p:cNvPr>
            <p:cNvSpPr txBox="1"/>
            <p:nvPr/>
          </p:nvSpPr>
          <p:spPr>
            <a:xfrm>
              <a:off x="435006" y="1633491"/>
              <a:ext cx="40570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KEY FEATURES</a:t>
              </a: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FF4B35FB-A513-45D3-B4C8-C126A7BE590A}"/>
              </a:ext>
            </a:extLst>
          </p:cNvPr>
          <p:cNvSpPr txBox="1"/>
          <p:nvPr/>
        </p:nvSpPr>
        <p:spPr>
          <a:xfrm>
            <a:off x="7889518" y="1526611"/>
            <a:ext cx="4048217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Full maneuverability with the ability to drive forwards and backwards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360-degree full sensor architecture to ensure employee safety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Equipped with the industry sought after “follow-me” feature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Autonomous loading and unloading capability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Various add-ons available to enhance carrying capabilities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User friendly touch screen/initial programming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Fleet coordination system available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Operates independently without </a:t>
            </a:r>
            <a:r>
              <a:rPr lang="en-US" sz="1400" dirty="0" err="1"/>
              <a:t>WiFi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41869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0E276E5-80D0-4B59-9D21-997A98A5C78D}"/>
              </a:ext>
            </a:extLst>
          </p:cNvPr>
          <p:cNvSpPr/>
          <p:nvPr/>
        </p:nvSpPr>
        <p:spPr>
          <a:xfrm>
            <a:off x="585926" y="1473693"/>
            <a:ext cx="5699464" cy="42612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10AD1C20-CA9B-4194-92B3-7CD3C7A0F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5831" y="6119048"/>
            <a:ext cx="1108313" cy="62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0" y="5991119"/>
            <a:ext cx="12192000" cy="107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0" y="947516"/>
            <a:ext cx="12192000" cy="107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606590" y="118333"/>
            <a:ext cx="26033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STRICTLY PRIVATE AND CONFIDENTIAL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78801" y="-485624"/>
            <a:ext cx="10978083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 demonstration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D1B466-1AC4-4D23-89CE-2ABC17411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56350"/>
            <a:ext cx="2743200" cy="365125"/>
          </a:xfrm>
        </p:spPr>
        <p:txBody>
          <a:bodyPr/>
          <a:lstStyle/>
          <a:p>
            <a:pPr algn="ctr"/>
            <a:fld id="{D101C455-2FEA-4F6A-A2E4-A65197E2EEC5}" type="slidenum">
              <a:rPr lang="en-US" smtClean="0"/>
              <a:pPr algn="ctr"/>
              <a:t>14</a:t>
            </a:fld>
            <a:endParaRPr lang="en-US"/>
          </a:p>
        </p:txBody>
      </p:sp>
      <p:pic>
        <p:nvPicPr>
          <p:cNvPr id="28" name="Picture 2" descr="EffiBOT simple">
            <a:extLst>
              <a:ext uri="{FF2B5EF4-FFF2-40B4-BE49-F238E27FC236}">
                <a16:creationId xmlns:a16="http://schemas.microsoft.com/office/drawing/2014/main" id="{41230B81-9FC4-4165-83D1-EA67070BE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652" y="1262373"/>
            <a:ext cx="4640128" cy="464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47AED644-95FD-4AA0-B0F1-9F3D787687CE}"/>
              </a:ext>
            </a:extLst>
          </p:cNvPr>
          <p:cNvSpPr txBox="1"/>
          <p:nvPr/>
        </p:nvSpPr>
        <p:spPr>
          <a:xfrm>
            <a:off x="911442" y="1929517"/>
            <a:ext cx="6556158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u="sng" dirty="0">
                <a:latin typeface="Calibri" panose="020F0502020204030204" pitchFamily="34" charset="0"/>
                <a:ea typeface="Times New Roman" panose="02020603050405020304" pitchFamily="18" charset="0"/>
                <a:hlinkClick r:id="rId4"/>
              </a:rPr>
              <a:t>Video 1: </a:t>
            </a:r>
            <a:r>
              <a:rPr lang="en-US" sz="1800" b="1" u="sng" dirty="0">
                <a:latin typeface="Calibri" panose="020F0502020204030204" pitchFamily="34" charset="0"/>
                <a:ea typeface="Times New Roman" panose="02020603050405020304" pitchFamily="18" charset="0"/>
                <a:hlinkClick r:id="rId4"/>
              </a:rPr>
              <a:t>About </a:t>
            </a:r>
            <a:r>
              <a:rPr lang="en-US" sz="1800" b="1" u="sng" dirty="0" err="1">
                <a:latin typeface="Calibri" panose="020F0502020204030204" pitchFamily="34" charset="0"/>
                <a:ea typeface="Times New Roman" panose="02020603050405020304" pitchFamily="18" charset="0"/>
                <a:hlinkClick r:id="rId4"/>
              </a:rPr>
              <a:t>Effidence</a:t>
            </a:r>
            <a:r>
              <a:rPr lang="en-US" sz="1800" b="1" u="sng" dirty="0">
                <a:latin typeface="Calibri" panose="020F0502020204030204" pitchFamily="34" charset="0"/>
                <a:ea typeface="Times New Roman" panose="02020603050405020304" pitchFamily="18" charset="0"/>
                <a:hlinkClick r:id="rId4"/>
              </a:rPr>
              <a:t> and the </a:t>
            </a:r>
            <a:r>
              <a:rPr lang="en-US" sz="1800" b="1" u="sng" dirty="0" err="1">
                <a:latin typeface="Calibri" panose="020F0502020204030204" pitchFamily="34" charset="0"/>
                <a:ea typeface="Times New Roman" panose="02020603050405020304" pitchFamily="18" charset="0"/>
                <a:hlinkClick r:id="rId4"/>
              </a:rPr>
              <a:t>EffiBOT</a:t>
            </a:r>
            <a:r>
              <a:rPr lang="en-US" sz="1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-</a:t>
            </a: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u="sng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u="sng" dirty="0">
                <a:latin typeface="Calibri" panose="020F0502020204030204" pitchFamily="34" charset="0"/>
                <a:ea typeface="Times New Roman" panose="02020603050405020304" pitchFamily="18" charset="0"/>
                <a:hlinkClick r:id="rId5"/>
              </a:rPr>
              <a:t>Video 2: </a:t>
            </a:r>
            <a:r>
              <a:rPr lang="en-US" sz="1800" b="1" u="sng" dirty="0">
                <a:latin typeface="Calibri" panose="020F0502020204030204" pitchFamily="34" charset="0"/>
                <a:ea typeface="Times New Roman" panose="02020603050405020304" pitchFamily="18" charset="0"/>
                <a:hlinkClick r:id="rId5"/>
              </a:rPr>
              <a:t>Follow-me feature with trailer integration</a:t>
            </a: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6"/>
              </a:rPr>
              <a:t>Video 3: </a:t>
            </a:r>
            <a:r>
              <a:rPr lang="en-US" sz="18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6"/>
              </a:rPr>
              <a:t>3D cart grip</a:t>
            </a:r>
            <a:endParaRPr lang="en-US" sz="1800" b="1" u="sng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en-US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1800" u="sng" dirty="0">
                <a:latin typeface="Calibri" panose="020F0502020204030204" pitchFamily="34" charset="0"/>
                <a:ea typeface="Times New Roman" panose="02020603050405020304" pitchFamily="18" charset="0"/>
                <a:hlinkClick r:id="rId7"/>
              </a:rPr>
              <a:t>Video 4: </a:t>
            </a:r>
            <a:r>
              <a:rPr lang="en-US" sz="1800" b="1" u="sng" dirty="0">
                <a:latin typeface="Calibri" panose="020F0502020204030204" pitchFamily="34" charset="0"/>
                <a:ea typeface="Times New Roman" panose="02020603050405020304" pitchFamily="18" charset="0"/>
                <a:hlinkClick r:id="rId7"/>
              </a:rPr>
              <a:t>Follow-me feature with 3D cart grip</a:t>
            </a: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u="sng" dirty="0">
              <a:effectLst/>
              <a:latin typeface="Calibri" panose="020F0502020204030204" pitchFamily="34" charset="0"/>
              <a:ea typeface="Times New Roman" panose="02020603050405020304" pitchFamily="18" charset="0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8"/>
              </a:rPr>
              <a:t>Video 5: </a:t>
            </a:r>
            <a:r>
              <a:rPr lang="en-US" sz="18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8"/>
              </a:rPr>
              <a:t>Conveyer set-up</a:t>
            </a: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9"/>
              </a:rPr>
              <a:t>Video 6: </a:t>
            </a:r>
            <a:r>
              <a:rPr lang="en-US" sz="18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9"/>
              </a:rPr>
              <a:t>User-friendly mapping software</a:t>
            </a: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9538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10AD1C20-CA9B-4194-92B3-7CD3C7A0F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5831" y="6119048"/>
            <a:ext cx="1108313" cy="62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0" y="5991119"/>
            <a:ext cx="12192000" cy="107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0" y="947516"/>
            <a:ext cx="12192000" cy="107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606590" y="118333"/>
            <a:ext cx="26033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STRICTLY PRIVATE AND CONFIDENTIAL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78801" y="-485624"/>
            <a:ext cx="10978083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A&amp;M-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Effidence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competitive advantages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D1B466-1AC4-4D23-89CE-2ABC17411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56350"/>
            <a:ext cx="2743200" cy="365125"/>
          </a:xfrm>
        </p:spPr>
        <p:txBody>
          <a:bodyPr/>
          <a:lstStyle/>
          <a:p>
            <a:pPr algn="ctr"/>
            <a:fld id="{D101C455-2FEA-4F6A-A2E4-A65197E2EEC5}" type="slidenum">
              <a:rPr lang="en-US" smtClean="0"/>
              <a:pPr algn="ctr"/>
              <a:t>15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C4E2F0-6781-4BED-815E-1EFD8BF4E310}"/>
              </a:ext>
            </a:extLst>
          </p:cNvPr>
          <p:cNvSpPr txBox="1"/>
          <p:nvPr/>
        </p:nvSpPr>
        <p:spPr>
          <a:xfrm>
            <a:off x="526784" y="1202202"/>
            <a:ext cx="2530096" cy="369332"/>
          </a:xfrm>
          <a:prstGeom prst="rect">
            <a:avLst/>
          </a:prstGeom>
          <a:solidFill>
            <a:srgbClr val="9A98B5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EASE OF USE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57E65E-4CDE-4028-9B8D-AE0706DACC3D}"/>
              </a:ext>
            </a:extLst>
          </p:cNvPr>
          <p:cNvSpPr txBox="1"/>
          <p:nvPr/>
        </p:nvSpPr>
        <p:spPr>
          <a:xfrm>
            <a:off x="517905" y="1571534"/>
            <a:ext cx="2530095" cy="40318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9A98B5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 experience required to program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Initial setup is simple with A&amp;M robotics team providing support along the way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User friendly software –can be integrated with other platforms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WiFi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or cloud service required to use robot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sz="1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E32DA2-02F6-462F-8909-DEEBF1B66627}"/>
              </a:ext>
            </a:extLst>
          </p:cNvPr>
          <p:cNvSpPr txBox="1"/>
          <p:nvPr/>
        </p:nvSpPr>
        <p:spPr>
          <a:xfrm>
            <a:off x="3392888" y="1216308"/>
            <a:ext cx="2530096" cy="369332"/>
          </a:xfrm>
          <a:prstGeom prst="rect">
            <a:avLst/>
          </a:prstGeom>
          <a:solidFill>
            <a:srgbClr val="6D1A36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TECHNOLOGY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3A2A40-D56E-4820-8E48-63ACC419F051}"/>
              </a:ext>
            </a:extLst>
          </p:cNvPr>
          <p:cNvSpPr txBox="1"/>
          <p:nvPr/>
        </p:nvSpPr>
        <p:spPr>
          <a:xfrm>
            <a:off x="3384009" y="1585640"/>
            <a:ext cx="2530095" cy="40318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6D1A36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Unique “follow-me” capability virtually unmatched in AMR space</a:t>
            </a:r>
          </a:p>
          <a:p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Does not require guided lines to operate</a:t>
            </a:r>
          </a:p>
          <a:p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Facility scanned and automatically mapped by the robot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360-degree sensors to avoid collisions</a:t>
            </a:r>
          </a:p>
          <a:p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C7058DC-E265-457A-A90A-2A0F8D7352AE}"/>
              </a:ext>
            </a:extLst>
          </p:cNvPr>
          <p:cNvSpPr txBox="1"/>
          <p:nvPr/>
        </p:nvSpPr>
        <p:spPr>
          <a:xfrm>
            <a:off x="6224578" y="1216308"/>
            <a:ext cx="2530096" cy="369332"/>
          </a:xfrm>
          <a:prstGeom prst="rect">
            <a:avLst/>
          </a:prstGeom>
          <a:solidFill>
            <a:srgbClr val="A0B9C6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COST SAVINGS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5B9446-5F16-4E21-AA2E-533F308C2CF8}"/>
              </a:ext>
            </a:extLst>
          </p:cNvPr>
          <p:cNvSpPr txBox="1"/>
          <p:nvPr/>
        </p:nvSpPr>
        <p:spPr>
          <a:xfrm>
            <a:off x="6215699" y="1575808"/>
            <a:ext cx="2530095" cy="40318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A0B9C6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Attractive selling point with outsized feature offering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30-50% productivity enhancement/cost save potential per robot</a:t>
            </a:r>
          </a:p>
          <a:p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1–3-year payback period with additional cost save related to workforce injury reduction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2E0D5D-AC5F-41B4-A8EA-3C6E82700281}"/>
              </a:ext>
            </a:extLst>
          </p:cNvPr>
          <p:cNvSpPr txBox="1"/>
          <p:nvPr/>
        </p:nvSpPr>
        <p:spPr>
          <a:xfrm>
            <a:off x="9116214" y="1202202"/>
            <a:ext cx="2530096" cy="369332"/>
          </a:xfrm>
          <a:prstGeom prst="rect">
            <a:avLst/>
          </a:prstGeom>
          <a:solidFill>
            <a:srgbClr val="26547C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VERSATILITY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1FECAC0-FA1A-4E14-B10A-66F45CB0A6E0}"/>
              </a:ext>
            </a:extLst>
          </p:cNvPr>
          <p:cNvSpPr txBox="1"/>
          <p:nvPr/>
        </p:nvSpPr>
        <p:spPr>
          <a:xfrm>
            <a:off x="9107335" y="1571534"/>
            <a:ext cx="2530095" cy="40318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26547C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Various attachments and pairing options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Ability to stop instantly and maneuver in tight areas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660 pound carrying capacity with 1,100-pound towing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Able to handle difficult terrain, inclines, wet surfaces and various weather conditions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5697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10AD1C20-CA9B-4194-92B3-7CD3C7A0F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5831" y="6119048"/>
            <a:ext cx="1108313" cy="62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0" y="5991119"/>
            <a:ext cx="12192000" cy="107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0" y="947516"/>
            <a:ext cx="12192000" cy="107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606590" y="118333"/>
            <a:ext cx="26033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STRICTLY PRIVATE AND CONFIDENTIAL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78801" y="-485624"/>
            <a:ext cx="10978083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Coming soon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EffiBOT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XL: Autonomous pallet transporting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D1B466-1AC4-4D23-89CE-2ABC17411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56350"/>
            <a:ext cx="2743200" cy="365125"/>
          </a:xfrm>
        </p:spPr>
        <p:txBody>
          <a:bodyPr/>
          <a:lstStyle/>
          <a:p>
            <a:pPr algn="ctr"/>
            <a:fld id="{D101C455-2FEA-4F6A-A2E4-A65197E2EEC5}" type="slidenum">
              <a:rPr lang="en-US" smtClean="0"/>
              <a:pPr algn="ctr"/>
              <a:t>16</a:t>
            </a:fld>
            <a:endParaRPr lang="en-US"/>
          </a:p>
        </p:txBody>
      </p:sp>
      <p:sp>
        <p:nvSpPr>
          <p:cNvPr id="12" name="object 9">
            <a:extLst>
              <a:ext uri="{FF2B5EF4-FFF2-40B4-BE49-F238E27FC236}">
                <a16:creationId xmlns:a16="http://schemas.microsoft.com/office/drawing/2014/main" id="{587F64EE-27DA-4266-8924-E2FDE3A575CA}"/>
              </a:ext>
            </a:extLst>
          </p:cNvPr>
          <p:cNvSpPr/>
          <p:nvPr/>
        </p:nvSpPr>
        <p:spPr>
          <a:xfrm>
            <a:off x="8971026" y="947515"/>
            <a:ext cx="2091055" cy="5061007"/>
          </a:xfrm>
          <a:custGeom>
            <a:avLst/>
            <a:gdLst/>
            <a:ahLst/>
            <a:cxnLst/>
            <a:rect l="l" t="t" r="r" b="b"/>
            <a:pathLst>
              <a:path w="2091054" h="6032500">
                <a:moveTo>
                  <a:pt x="0" y="348488"/>
                </a:moveTo>
                <a:lnTo>
                  <a:pt x="3182" y="301212"/>
                </a:lnTo>
                <a:lnTo>
                  <a:pt x="12452" y="255866"/>
                </a:lnTo>
                <a:lnTo>
                  <a:pt x="27394" y="212865"/>
                </a:lnTo>
                <a:lnTo>
                  <a:pt x="47592" y="172625"/>
                </a:lnTo>
                <a:lnTo>
                  <a:pt x="72629" y="135562"/>
                </a:lnTo>
                <a:lnTo>
                  <a:pt x="102092" y="102092"/>
                </a:lnTo>
                <a:lnTo>
                  <a:pt x="135562" y="72629"/>
                </a:lnTo>
                <a:lnTo>
                  <a:pt x="172625" y="47592"/>
                </a:lnTo>
                <a:lnTo>
                  <a:pt x="212865" y="27394"/>
                </a:lnTo>
                <a:lnTo>
                  <a:pt x="255866" y="12452"/>
                </a:lnTo>
                <a:lnTo>
                  <a:pt x="301212" y="3182"/>
                </a:lnTo>
                <a:lnTo>
                  <a:pt x="348488" y="0"/>
                </a:lnTo>
                <a:lnTo>
                  <a:pt x="1742440" y="0"/>
                </a:lnTo>
                <a:lnTo>
                  <a:pt x="1789715" y="3182"/>
                </a:lnTo>
                <a:lnTo>
                  <a:pt x="1835061" y="12452"/>
                </a:lnTo>
                <a:lnTo>
                  <a:pt x="1878062" y="27394"/>
                </a:lnTo>
                <a:lnTo>
                  <a:pt x="1918302" y="47592"/>
                </a:lnTo>
                <a:lnTo>
                  <a:pt x="1955365" y="72629"/>
                </a:lnTo>
                <a:lnTo>
                  <a:pt x="1988835" y="102092"/>
                </a:lnTo>
                <a:lnTo>
                  <a:pt x="2018298" y="135562"/>
                </a:lnTo>
                <a:lnTo>
                  <a:pt x="2043335" y="172625"/>
                </a:lnTo>
                <a:lnTo>
                  <a:pt x="2063533" y="212865"/>
                </a:lnTo>
                <a:lnTo>
                  <a:pt x="2078475" y="255866"/>
                </a:lnTo>
                <a:lnTo>
                  <a:pt x="2087745" y="301212"/>
                </a:lnTo>
                <a:lnTo>
                  <a:pt x="2090927" y="348488"/>
                </a:lnTo>
                <a:lnTo>
                  <a:pt x="2090927" y="5683491"/>
                </a:lnTo>
                <a:lnTo>
                  <a:pt x="2087745" y="5730780"/>
                </a:lnTo>
                <a:lnTo>
                  <a:pt x="2078475" y="5776135"/>
                </a:lnTo>
                <a:lnTo>
                  <a:pt x="2063533" y="5819142"/>
                </a:lnTo>
                <a:lnTo>
                  <a:pt x="2043335" y="5859384"/>
                </a:lnTo>
                <a:lnTo>
                  <a:pt x="2018298" y="5896448"/>
                </a:lnTo>
                <a:lnTo>
                  <a:pt x="1988835" y="5929917"/>
                </a:lnTo>
                <a:lnTo>
                  <a:pt x="1955365" y="5959376"/>
                </a:lnTo>
                <a:lnTo>
                  <a:pt x="1918302" y="5984410"/>
                </a:lnTo>
                <a:lnTo>
                  <a:pt x="1878062" y="6004604"/>
                </a:lnTo>
                <a:lnTo>
                  <a:pt x="1835061" y="6019543"/>
                </a:lnTo>
                <a:lnTo>
                  <a:pt x="1789715" y="6028810"/>
                </a:lnTo>
                <a:lnTo>
                  <a:pt x="1742440" y="6031992"/>
                </a:lnTo>
                <a:lnTo>
                  <a:pt x="348488" y="6031992"/>
                </a:lnTo>
                <a:lnTo>
                  <a:pt x="301212" y="6028810"/>
                </a:lnTo>
                <a:lnTo>
                  <a:pt x="255866" y="6019543"/>
                </a:lnTo>
                <a:lnTo>
                  <a:pt x="212865" y="6004604"/>
                </a:lnTo>
                <a:lnTo>
                  <a:pt x="172625" y="5984410"/>
                </a:lnTo>
                <a:lnTo>
                  <a:pt x="135562" y="5959376"/>
                </a:lnTo>
                <a:lnTo>
                  <a:pt x="102092" y="5929917"/>
                </a:lnTo>
                <a:lnTo>
                  <a:pt x="72629" y="5896448"/>
                </a:lnTo>
                <a:lnTo>
                  <a:pt x="47592" y="5859384"/>
                </a:lnTo>
                <a:lnTo>
                  <a:pt x="27394" y="5819142"/>
                </a:lnTo>
                <a:lnTo>
                  <a:pt x="12452" y="5776135"/>
                </a:lnTo>
                <a:lnTo>
                  <a:pt x="3182" y="5730780"/>
                </a:lnTo>
                <a:lnTo>
                  <a:pt x="0" y="5683491"/>
                </a:lnTo>
                <a:lnTo>
                  <a:pt x="0" y="348488"/>
                </a:lnTo>
                <a:close/>
              </a:path>
            </a:pathLst>
          </a:custGeom>
          <a:ln w="38100">
            <a:solidFill>
              <a:srgbClr val="9A98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object 11">
            <a:extLst>
              <a:ext uri="{FF2B5EF4-FFF2-40B4-BE49-F238E27FC236}">
                <a16:creationId xmlns:a16="http://schemas.microsoft.com/office/drawing/2014/main" id="{754EB52C-5344-442F-B7AE-260CB5797C8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6220" y="3284124"/>
            <a:ext cx="5480304" cy="2801207"/>
          </a:xfrm>
          <a:prstGeom prst="rect">
            <a:avLst/>
          </a:prstGeom>
        </p:spPr>
      </p:pic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35BC9F1E-8B04-4F7F-AE12-EE7B809D4D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7617653"/>
              </p:ext>
            </p:extLst>
          </p:nvPr>
        </p:nvGraphicFramePr>
        <p:xfrm>
          <a:off x="6162675" y="1201800"/>
          <a:ext cx="4853304" cy="46208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43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9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7995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Weight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2590"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lang="en-US" sz="1800" b="1" dirty="0">
                          <a:solidFill>
                            <a:srgbClr val="26547C"/>
                          </a:solidFill>
                          <a:latin typeface="Calibri"/>
                          <a:cs typeface="Calibri"/>
                        </a:rPr>
                        <a:t>573 </a:t>
                      </a:r>
                      <a:r>
                        <a:rPr lang="en-US" sz="1800" b="1" dirty="0" err="1">
                          <a:solidFill>
                            <a:srgbClr val="26547C"/>
                          </a:solidFill>
                          <a:latin typeface="Calibri"/>
                          <a:cs typeface="Calibri"/>
                        </a:rPr>
                        <a:t>lbs</a:t>
                      </a:r>
                      <a:endParaRPr sz="1800" dirty="0">
                        <a:solidFill>
                          <a:srgbClr val="26547C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359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Slope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1320"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800" b="1" spc="-5" dirty="0">
                          <a:solidFill>
                            <a:srgbClr val="26547C"/>
                          </a:solidFill>
                          <a:latin typeface="Calibri"/>
                          <a:cs typeface="Calibri"/>
                        </a:rPr>
                        <a:t>5%</a:t>
                      </a:r>
                      <a:endParaRPr sz="1800" dirty="0">
                        <a:solidFill>
                          <a:srgbClr val="26547C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7995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Max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speed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382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9020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lang="en-US" sz="1800" b="1" spc="-45" dirty="0">
                          <a:solidFill>
                            <a:srgbClr val="26547C"/>
                          </a:solidFill>
                          <a:latin typeface="Calibri"/>
                          <a:cs typeface="Calibri"/>
                        </a:rPr>
                        <a:t>2.7</a:t>
                      </a:r>
                      <a:r>
                        <a:rPr sz="1800" b="1" spc="-45" dirty="0">
                          <a:solidFill>
                            <a:srgbClr val="26547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26547C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lang="en-US" sz="1800" b="1" spc="-20" dirty="0">
                          <a:solidFill>
                            <a:srgbClr val="26547C"/>
                          </a:solidFill>
                          <a:latin typeface="Calibri"/>
                          <a:cs typeface="Calibri"/>
                        </a:rPr>
                        <a:t>ph</a:t>
                      </a:r>
                      <a:endParaRPr sz="1800" dirty="0">
                        <a:solidFill>
                          <a:srgbClr val="26547C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7359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Max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load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382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1955"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lang="en-US" sz="1800" b="1" dirty="0">
                          <a:solidFill>
                            <a:srgbClr val="26547C"/>
                          </a:solidFill>
                          <a:latin typeface="Calibri"/>
                          <a:cs typeface="Calibri"/>
                        </a:rPr>
                        <a:t>2,200 </a:t>
                      </a:r>
                      <a:r>
                        <a:rPr lang="en-US" sz="1800" b="1" dirty="0" err="1">
                          <a:solidFill>
                            <a:srgbClr val="26547C"/>
                          </a:solidFill>
                          <a:latin typeface="Calibri"/>
                          <a:cs typeface="Calibri"/>
                        </a:rPr>
                        <a:t>lbs</a:t>
                      </a:r>
                      <a:endParaRPr sz="1800" dirty="0">
                        <a:solidFill>
                          <a:srgbClr val="26547C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7995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Operating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condition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0685"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lang="en-US" sz="1800" b="1" spc="-5" dirty="0">
                          <a:solidFill>
                            <a:srgbClr val="26547C"/>
                          </a:solidFill>
                          <a:latin typeface="Calibri"/>
                          <a:cs typeface="Calibri"/>
                        </a:rPr>
                        <a:t>41 - 10</a:t>
                      </a:r>
                      <a:r>
                        <a:rPr sz="1800" b="1" spc="-5" dirty="0">
                          <a:solidFill>
                            <a:srgbClr val="26547C"/>
                          </a:solidFill>
                          <a:latin typeface="Calibri"/>
                          <a:cs typeface="Calibri"/>
                        </a:rPr>
                        <a:t>4°</a:t>
                      </a:r>
                      <a:r>
                        <a:rPr lang="en-US" sz="1800" b="1" spc="-5" dirty="0">
                          <a:solidFill>
                            <a:srgbClr val="26547C"/>
                          </a:solidFill>
                          <a:latin typeface="Calibri"/>
                          <a:cs typeface="Calibri"/>
                        </a:rPr>
                        <a:t>F</a:t>
                      </a:r>
                      <a:endParaRPr sz="1800" dirty="0">
                        <a:solidFill>
                          <a:srgbClr val="26547C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050" dirty="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Operating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time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9290" marR="261620" indent="61595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5" dirty="0">
                          <a:solidFill>
                            <a:srgbClr val="26547C"/>
                          </a:solidFill>
                          <a:latin typeface="Calibri"/>
                          <a:cs typeface="Calibri"/>
                        </a:rPr>
                        <a:t>8h </a:t>
                      </a:r>
                      <a:r>
                        <a:rPr sz="1800" b="1" dirty="0">
                          <a:solidFill>
                            <a:srgbClr val="26547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26547C"/>
                          </a:solidFill>
                          <a:latin typeface="Calibri"/>
                          <a:cs typeface="Calibri"/>
                        </a:rPr>
                        <a:t>Battery</a:t>
                      </a:r>
                      <a:r>
                        <a:rPr sz="1800" b="1" spc="-55" dirty="0">
                          <a:solidFill>
                            <a:srgbClr val="26547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26547C"/>
                          </a:solidFill>
                          <a:latin typeface="Calibri"/>
                          <a:cs typeface="Calibri"/>
                        </a:rPr>
                        <a:t>Lithium</a:t>
                      </a:r>
                      <a:endParaRPr sz="1800" dirty="0">
                        <a:solidFill>
                          <a:srgbClr val="26547C"/>
                        </a:solidFill>
                        <a:latin typeface="Calibri"/>
                        <a:cs typeface="Calibri"/>
                      </a:endParaRPr>
                    </a:p>
                    <a:p>
                      <a:pPr marL="856615">
                        <a:lnSpc>
                          <a:spcPct val="100000"/>
                        </a:lnSpc>
                      </a:pPr>
                      <a:r>
                        <a:rPr sz="1800" b="1" spc="-30" dirty="0">
                          <a:solidFill>
                            <a:srgbClr val="26547C"/>
                          </a:solidFill>
                          <a:latin typeface="Calibri"/>
                          <a:cs typeface="Calibri"/>
                        </a:rPr>
                        <a:t>(48V,</a:t>
                      </a:r>
                      <a:r>
                        <a:rPr sz="1800" b="1" spc="-35" dirty="0">
                          <a:solidFill>
                            <a:srgbClr val="26547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26547C"/>
                          </a:solidFill>
                          <a:latin typeface="Calibri"/>
                          <a:cs typeface="Calibri"/>
                        </a:rPr>
                        <a:t>34Ah)</a:t>
                      </a:r>
                      <a:endParaRPr sz="1800" dirty="0">
                        <a:solidFill>
                          <a:srgbClr val="26547C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3895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50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Charging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19050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1394" marR="88900" indent="-50292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800" b="1" spc="-5" dirty="0">
                          <a:solidFill>
                            <a:srgbClr val="26547C"/>
                          </a:solidFill>
                          <a:latin typeface="Calibri"/>
                          <a:cs typeface="Calibri"/>
                        </a:rPr>
                        <a:t>Automatic</a:t>
                      </a:r>
                      <a:r>
                        <a:rPr sz="1800" b="1" spc="-70" dirty="0">
                          <a:solidFill>
                            <a:srgbClr val="26547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26547C"/>
                          </a:solidFill>
                          <a:latin typeface="Calibri"/>
                          <a:cs typeface="Calibri"/>
                        </a:rPr>
                        <a:t>wireless </a:t>
                      </a:r>
                      <a:r>
                        <a:rPr sz="1800" b="1" spc="-390" dirty="0">
                          <a:solidFill>
                            <a:srgbClr val="26547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26547C"/>
                          </a:solidFill>
                          <a:latin typeface="Calibri"/>
                          <a:cs typeface="Calibri"/>
                        </a:rPr>
                        <a:t>charging</a:t>
                      </a:r>
                      <a:endParaRPr sz="1800" dirty="0">
                        <a:solidFill>
                          <a:srgbClr val="26547C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5334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3895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50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Communication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9050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9415" algn="ctr">
                        <a:lnSpc>
                          <a:spcPct val="100000"/>
                        </a:lnSpc>
                        <a:spcBef>
                          <a:spcPts val="1500"/>
                        </a:spcBef>
                      </a:pPr>
                      <a:r>
                        <a:rPr sz="1800" b="1" spc="-5" dirty="0">
                          <a:solidFill>
                            <a:srgbClr val="26547C"/>
                          </a:solidFill>
                          <a:latin typeface="Calibri"/>
                          <a:cs typeface="Calibri"/>
                        </a:rPr>
                        <a:t>Wifi</a:t>
                      </a:r>
                      <a:r>
                        <a:rPr sz="1800" b="1" spc="-20" dirty="0">
                          <a:solidFill>
                            <a:srgbClr val="26547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26547C"/>
                          </a:solidFill>
                          <a:latin typeface="Calibri"/>
                          <a:cs typeface="Calibri"/>
                        </a:rPr>
                        <a:t>2.4/5GHz</a:t>
                      </a:r>
                      <a:endParaRPr sz="1800" dirty="0">
                        <a:solidFill>
                          <a:srgbClr val="26547C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19050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25525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1364E-6D2C-E0ED-E2AD-364E2910E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DF059-56E2-1E9E-1860-A7254F2C81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59B251-8CDD-853B-8879-43912DA62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1C455-2FEA-4F6A-A2E4-A65197E2EEC5}" type="slidenum">
              <a:rPr lang="en-US" smtClean="0"/>
              <a:t>17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13CF6FA-4A0E-7547-C339-C0AE390419B5}"/>
              </a:ext>
            </a:extLst>
          </p:cNvPr>
          <p:cNvSpPr txBox="1">
            <a:spLocks/>
          </p:cNvSpPr>
          <p:nvPr/>
        </p:nvSpPr>
        <p:spPr>
          <a:xfrm>
            <a:off x="838200" y="178830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D51446-059B-42D2-3A56-CB6DB08074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750" y="2952750"/>
            <a:ext cx="952500" cy="952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61814B-6E50-87C4-4E57-C20DAAB974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415" y="23581"/>
            <a:ext cx="5585609" cy="66978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BC47378-22F9-9118-F658-41C9ABC98AE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77" t="334" r="-1477" b="6135"/>
          <a:stretch/>
        </p:blipFill>
        <p:spPr>
          <a:xfrm>
            <a:off x="6260223" y="23580"/>
            <a:ext cx="5914602" cy="669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943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10AD1C20-CA9B-4194-92B3-7CD3C7A0F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5831" y="6119048"/>
            <a:ext cx="1108313" cy="62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0" y="6078984"/>
            <a:ext cx="12192000" cy="107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05609" y="3423899"/>
            <a:ext cx="11618535" cy="1854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0" y="947516"/>
            <a:ext cx="12192000" cy="107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606590" y="118333"/>
            <a:ext cx="26033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STRICTLY PRIVATE AND CONFIDENTIAL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394440" y="1036299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A&amp;M Industrial – Overview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0DF64B-4B3E-4026-9AD5-B19B2439F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56350"/>
            <a:ext cx="2743200" cy="365125"/>
          </a:xfrm>
        </p:spPr>
        <p:txBody>
          <a:bodyPr/>
          <a:lstStyle/>
          <a:p>
            <a:pPr algn="ctr"/>
            <a:fld id="{D101C455-2FEA-4F6A-A2E4-A65197E2EEC5}" type="slidenum">
              <a:rPr lang="en-US" smtClean="0"/>
              <a:pPr algn="ctr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273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10AD1C20-CA9B-4194-92B3-7CD3C7A0F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5831" y="6119048"/>
            <a:ext cx="1108313" cy="62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0" y="5991119"/>
            <a:ext cx="12192000" cy="107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0" y="947516"/>
            <a:ext cx="12192000" cy="107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606590" y="118333"/>
            <a:ext cx="26033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STRICTLY PRIVATE AND CONFIDENTIAL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78802" y="-48562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A&amp;M overview</a:t>
            </a:r>
          </a:p>
        </p:txBody>
      </p:sp>
      <p:pic>
        <p:nvPicPr>
          <p:cNvPr id="70" name="Picture 1">
            <a:extLst>
              <a:ext uri="{FF2B5EF4-FFF2-40B4-BE49-F238E27FC236}">
                <a16:creationId xmlns:a16="http://schemas.microsoft.com/office/drawing/2014/main" id="{26E5AFB5-1479-4D84-9CC0-F8AAB736F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337" y="1774381"/>
            <a:ext cx="2057758" cy="2777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16B03279-01F1-47E6-B6D8-E1316A0B1057}"/>
              </a:ext>
            </a:extLst>
          </p:cNvPr>
          <p:cNvSpPr txBox="1"/>
          <p:nvPr/>
        </p:nvSpPr>
        <p:spPr>
          <a:xfrm>
            <a:off x="5247219" y="4516223"/>
            <a:ext cx="2352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Founder, Arnold Young (</a:t>
            </a:r>
            <a:r>
              <a:rPr lang="en-US" sz="1400" i="1" dirty="0"/>
              <a:t>1954)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625B00-14B4-4648-94D1-7E0DB7F21253}"/>
              </a:ext>
            </a:extLst>
          </p:cNvPr>
          <p:cNvSpPr txBox="1"/>
          <p:nvPr/>
        </p:nvSpPr>
        <p:spPr>
          <a:xfrm>
            <a:off x="358704" y="1154185"/>
            <a:ext cx="4328706" cy="369332"/>
          </a:xfrm>
          <a:prstGeom prst="rect">
            <a:avLst/>
          </a:prstGeom>
          <a:solidFill>
            <a:srgbClr val="9A98B5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COMPANY SNAPSHOT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A268CF-F926-4647-B7D5-40624C6F6CC7}"/>
              </a:ext>
            </a:extLst>
          </p:cNvPr>
          <p:cNvSpPr txBox="1"/>
          <p:nvPr/>
        </p:nvSpPr>
        <p:spPr>
          <a:xfrm>
            <a:off x="349826" y="1523517"/>
            <a:ext cx="4328706" cy="43704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9A98B5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Founded: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1954 in Newark, NJ</a:t>
            </a:r>
          </a:p>
          <a:p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Ownership: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 generations of family leadership</a:t>
            </a:r>
          </a:p>
          <a:p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Staffing: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100+ dedicated employees</a:t>
            </a:r>
          </a:p>
          <a:p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Locations: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6 sites </a:t>
            </a:r>
          </a:p>
          <a:p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Distribution: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160,000 SF footprint</a:t>
            </a:r>
          </a:p>
          <a:p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Clients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2,500+</a:t>
            </a:r>
          </a:p>
          <a:p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59D769-98D3-4059-BF84-1BC3F6E941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1529" y="3681287"/>
            <a:ext cx="3151573" cy="213238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57CFD3-9201-4945-8163-584C7F96C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56350"/>
            <a:ext cx="2743200" cy="365125"/>
          </a:xfrm>
        </p:spPr>
        <p:txBody>
          <a:bodyPr/>
          <a:lstStyle/>
          <a:p>
            <a:pPr algn="ctr"/>
            <a:fld id="{D101C455-2FEA-4F6A-A2E4-A65197E2EEC5}" type="slidenum">
              <a:rPr lang="en-US" smtClean="0"/>
              <a:pPr algn="ctr"/>
              <a:t>3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117FD88-4D2C-4DEF-B75E-D6EAD48B1D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053139" y="762576"/>
            <a:ext cx="2349656" cy="313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84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10AD1C20-CA9B-4194-92B3-7CD3C7A0F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5831" y="6119048"/>
            <a:ext cx="1108313" cy="62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0" y="5991119"/>
            <a:ext cx="12192000" cy="107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0" y="947516"/>
            <a:ext cx="12192000" cy="107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606590" y="118333"/>
            <a:ext cx="26033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STRICTLY PRIVATE AND CONFIDENTIAL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78802" y="-48562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A&amp;M locations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81B0102-F3D9-4D3F-950F-3C42C52FB463}"/>
              </a:ext>
            </a:extLst>
          </p:cNvPr>
          <p:cNvGrpSpPr/>
          <p:nvPr/>
        </p:nvGrpSpPr>
        <p:grpSpPr>
          <a:xfrm>
            <a:off x="7900997" y="1033958"/>
            <a:ext cx="3917441" cy="4140869"/>
            <a:chOff x="7222676" y="1287308"/>
            <a:chExt cx="3917441" cy="414086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626E15E-4931-43E5-9AA1-B5B1294A32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22676" y="1287308"/>
              <a:ext cx="3917441" cy="4140869"/>
            </a:xfrm>
            <a:prstGeom prst="rect">
              <a:avLst/>
            </a:prstGeom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4748B62-9B05-4831-99D7-6CD7D0B04639}"/>
                </a:ext>
              </a:extLst>
            </p:cNvPr>
            <p:cNvSpPr/>
            <p:nvPr/>
          </p:nvSpPr>
          <p:spPr>
            <a:xfrm>
              <a:off x="9303812" y="4719679"/>
              <a:ext cx="88777" cy="83136"/>
            </a:xfrm>
            <a:prstGeom prst="ellipse">
              <a:avLst/>
            </a:prstGeom>
            <a:solidFill>
              <a:srgbClr val="6D1A36"/>
            </a:solidFill>
            <a:ln>
              <a:solidFill>
                <a:srgbClr val="6D1A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77A7DD8-FCFD-4394-82E6-0609587C1DB3}"/>
                </a:ext>
              </a:extLst>
            </p:cNvPr>
            <p:cNvSpPr/>
            <p:nvPr/>
          </p:nvSpPr>
          <p:spPr>
            <a:xfrm>
              <a:off x="9278651" y="4596883"/>
              <a:ext cx="88777" cy="83136"/>
            </a:xfrm>
            <a:prstGeom prst="ellipse">
              <a:avLst/>
            </a:prstGeom>
            <a:solidFill>
              <a:srgbClr val="6D1A36"/>
            </a:solidFill>
            <a:ln>
              <a:solidFill>
                <a:srgbClr val="6D1A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63EC283-6319-43D3-B6DD-2B9A62F7EB73}"/>
                </a:ext>
              </a:extLst>
            </p:cNvPr>
            <p:cNvSpPr/>
            <p:nvPr/>
          </p:nvSpPr>
          <p:spPr>
            <a:xfrm>
              <a:off x="9394066" y="4792177"/>
              <a:ext cx="88777" cy="83136"/>
            </a:xfrm>
            <a:prstGeom prst="ellipse">
              <a:avLst/>
            </a:prstGeom>
            <a:solidFill>
              <a:srgbClr val="6D1A36"/>
            </a:solidFill>
            <a:ln>
              <a:solidFill>
                <a:srgbClr val="6D1A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E925417-7D2A-43F0-80B7-06B657F69876}"/>
                </a:ext>
              </a:extLst>
            </p:cNvPr>
            <p:cNvSpPr/>
            <p:nvPr/>
          </p:nvSpPr>
          <p:spPr>
            <a:xfrm>
              <a:off x="9360028" y="4882431"/>
              <a:ext cx="88777" cy="83136"/>
            </a:xfrm>
            <a:prstGeom prst="ellipse">
              <a:avLst/>
            </a:prstGeom>
            <a:solidFill>
              <a:srgbClr val="6D1A36"/>
            </a:solidFill>
            <a:ln>
              <a:solidFill>
                <a:srgbClr val="6D1A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32BA89F-1511-4698-8D69-0BE7BD4F3F2C}"/>
                </a:ext>
              </a:extLst>
            </p:cNvPr>
            <p:cNvSpPr/>
            <p:nvPr/>
          </p:nvSpPr>
          <p:spPr>
            <a:xfrm>
              <a:off x="9031550" y="4456314"/>
              <a:ext cx="88777" cy="83136"/>
            </a:xfrm>
            <a:prstGeom prst="ellipse">
              <a:avLst/>
            </a:prstGeom>
            <a:solidFill>
              <a:srgbClr val="6D1A36"/>
            </a:solidFill>
            <a:ln>
              <a:solidFill>
                <a:srgbClr val="6D1A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134537F-19C5-48B0-B4DB-A19F9C4093F1}"/>
                </a:ext>
              </a:extLst>
            </p:cNvPr>
            <p:cNvSpPr/>
            <p:nvPr/>
          </p:nvSpPr>
          <p:spPr>
            <a:xfrm>
              <a:off x="9574572" y="3401349"/>
              <a:ext cx="88777" cy="83136"/>
            </a:xfrm>
            <a:prstGeom prst="ellipse">
              <a:avLst/>
            </a:prstGeom>
            <a:solidFill>
              <a:srgbClr val="6D1A36"/>
            </a:solidFill>
            <a:ln>
              <a:solidFill>
                <a:srgbClr val="6D1A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F5A99A3-E74F-40A3-A5F2-C8DF6292BC7B}"/>
                </a:ext>
              </a:extLst>
            </p:cNvPr>
            <p:cNvSpPr/>
            <p:nvPr/>
          </p:nvSpPr>
          <p:spPr>
            <a:xfrm>
              <a:off x="9574574" y="4280233"/>
              <a:ext cx="88777" cy="83136"/>
            </a:xfrm>
            <a:prstGeom prst="ellipse">
              <a:avLst/>
            </a:prstGeom>
            <a:solidFill>
              <a:srgbClr val="9A98B5"/>
            </a:solidFill>
            <a:ln>
              <a:solidFill>
                <a:srgbClr val="9A98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4EB4E0D7-0936-463B-ACA4-A64FF4CBDA46}"/>
              </a:ext>
            </a:extLst>
          </p:cNvPr>
          <p:cNvSpPr txBox="1">
            <a:spLocks/>
          </p:cNvSpPr>
          <p:nvPr/>
        </p:nvSpPr>
        <p:spPr>
          <a:xfrm>
            <a:off x="462050" y="2052224"/>
            <a:ext cx="4508983" cy="31242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Headquarters &amp; Regional Office</a:t>
            </a:r>
          </a:p>
          <a:p>
            <a:pPr algn="l">
              <a:spcBef>
                <a:spcPts val="0"/>
              </a:spcBef>
            </a:pPr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Rahway, NJ</a:t>
            </a:r>
          </a:p>
          <a:p>
            <a:pPr algn="l">
              <a:spcBef>
                <a:spcPts val="0"/>
              </a:spcBef>
            </a:pPr>
            <a:endParaRPr lang="en-US" sz="1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l">
              <a:spcBef>
                <a:spcPts val="0"/>
              </a:spcBef>
            </a:pPr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Regional Distribution Center</a:t>
            </a:r>
          </a:p>
          <a:p>
            <a:pPr algn="l">
              <a:spcBef>
                <a:spcPts val="0"/>
              </a:spcBef>
            </a:pPr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Cranbury, NJ</a:t>
            </a:r>
          </a:p>
          <a:p>
            <a:pPr algn="l">
              <a:spcBef>
                <a:spcPts val="0"/>
              </a:spcBef>
            </a:pPr>
            <a:endParaRPr lang="en-US" sz="1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l">
              <a:spcBef>
                <a:spcPts val="0"/>
              </a:spcBef>
            </a:pPr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Safety Services Division</a:t>
            </a:r>
          </a:p>
          <a:p>
            <a:pPr algn="l">
              <a:spcBef>
                <a:spcPts val="0"/>
              </a:spcBef>
            </a:pPr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Avenel, NJ</a:t>
            </a:r>
          </a:p>
          <a:p>
            <a:pPr algn="l">
              <a:spcBef>
                <a:spcPts val="0"/>
              </a:spcBef>
            </a:pPr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l">
              <a:spcBef>
                <a:spcPts val="0"/>
              </a:spcBef>
            </a:pPr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Northern NJ Regional Branch</a:t>
            </a:r>
          </a:p>
          <a:p>
            <a:pPr algn="l">
              <a:spcBef>
                <a:spcPts val="0"/>
              </a:spcBef>
            </a:pPr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Fair Lawn, NJ</a:t>
            </a:r>
          </a:p>
          <a:p>
            <a:pPr algn="l">
              <a:spcBef>
                <a:spcPts val="0"/>
              </a:spcBef>
            </a:pPr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l">
              <a:spcBef>
                <a:spcPts val="0"/>
              </a:spcBef>
            </a:pPr>
            <a:endParaRPr lang="en-US" sz="1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1AE0F60C-09EB-47A6-BE33-0DAB3C967B01}"/>
              </a:ext>
            </a:extLst>
          </p:cNvPr>
          <p:cNvSpPr txBox="1">
            <a:spLocks/>
          </p:cNvSpPr>
          <p:nvPr/>
        </p:nvSpPr>
        <p:spPr>
          <a:xfrm>
            <a:off x="3602886" y="1581354"/>
            <a:ext cx="4508983" cy="31242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l">
              <a:spcBef>
                <a:spcPts val="0"/>
              </a:spcBef>
            </a:pPr>
            <a:endParaRPr lang="en-US" sz="1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l">
              <a:spcBef>
                <a:spcPts val="0"/>
              </a:spcBef>
            </a:pPr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Pennsylvania Regional Office</a:t>
            </a:r>
          </a:p>
          <a:p>
            <a:pPr algn="l">
              <a:spcBef>
                <a:spcPts val="0"/>
              </a:spcBef>
            </a:pPr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Stroudsburg, PA</a:t>
            </a:r>
          </a:p>
          <a:p>
            <a:pPr algn="l">
              <a:spcBef>
                <a:spcPts val="0"/>
              </a:spcBef>
            </a:pPr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l">
              <a:spcBef>
                <a:spcPts val="0"/>
              </a:spcBef>
            </a:pPr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New Hampshire Regional Branch</a:t>
            </a:r>
          </a:p>
          <a:p>
            <a:pPr algn="l">
              <a:spcBef>
                <a:spcPts val="0"/>
              </a:spcBef>
            </a:pPr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West Lebanon, NH</a:t>
            </a:r>
          </a:p>
          <a:p>
            <a:pPr algn="l">
              <a:spcBef>
                <a:spcPts val="0"/>
              </a:spcBef>
            </a:pPr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l">
              <a:spcBef>
                <a:spcPts val="0"/>
              </a:spcBef>
            </a:pPr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Connecticut Regional Branch </a:t>
            </a:r>
            <a:endParaRPr lang="en-US" sz="18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l">
              <a:spcBef>
                <a:spcPts val="0"/>
              </a:spcBef>
            </a:pPr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Southern, CT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8EDDC2-5266-4E88-B4F1-B16624AF2B7E}"/>
              </a:ext>
            </a:extLst>
          </p:cNvPr>
          <p:cNvSpPr txBox="1"/>
          <p:nvPr/>
        </p:nvSpPr>
        <p:spPr>
          <a:xfrm>
            <a:off x="10341007" y="4492247"/>
            <a:ext cx="1694359" cy="120032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AEEA0BC-ABE0-4FF8-A8E8-7706E93B4DB6}"/>
              </a:ext>
            </a:extLst>
          </p:cNvPr>
          <p:cNvSpPr/>
          <p:nvPr/>
        </p:nvSpPr>
        <p:spPr>
          <a:xfrm>
            <a:off x="10470186" y="4751433"/>
            <a:ext cx="200773" cy="197067"/>
          </a:xfrm>
          <a:prstGeom prst="ellipse">
            <a:avLst/>
          </a:prstGeom>
          <a:solidFill>
            <a:srgbClr val="6D1A36"/>
          </a:solidFill>
          <a:ln>
            <a:solidFill>
              <a:srgbClr val="6D1A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C455B52-A549-4DBC-8364-23D00B36B9F4}"/>
              </a:ext>
            </a:extLst>
          </p:cNvPr>
          <p:cNvSpPr/>
          <p:nvPr/>
        </p:nvSpPr>
        <p:spPr>
          <a:xfrm>
            <a:off x="10470186" y="5061178"/>
            <a:ext cx="200773" cy="197067"/>
          </a:xfrm>
          <a:prstGeom prst="ellipse">
            <a:avLst/>
          </a:prstGeom>
          <a:solidFill>
            <a:srgbClr val="9A98B5"/>
          </a:solidFill>
          <a:ln>
            <a:solidFill>
              <a:srgbClr val="9A98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1E01B56-118C-4414-ABF9-2A5FE9545D9C}"/>
              </a:ext>
            </a:extLst>
          </p:cNvPr>
          <p:cNvSpPr txBox="1"/>
          <p:nvPr/>
        </p:nvSpPr>
        <p:spPr>
          <a:xfrm>
            <a:off x="10678988" y="4741835"/>
            <a:ext cx="11404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A&amp;M Locations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310BC5D-CC09-466F-9D09-F8FC0563A8DA}"/>
              </a:ext>
            </a:extLst>
          </p:cNvPr>
          <p:cNvSpPr txBox="1"/>
          <p:nvPr/>
        </p:nvSpPr>
        <p:spPr>
          <a:xfrm>
            <a:off x="10678988" y="5014429"/>
            <a:ext cx="11404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A&amp;M Location </a:t>
            </a:r>
            <a:r>
              <a:rPr lang="en-US" sz="1200" i="1" dirty="0"/>
              <a:t>(Coming Soon)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35E2EEF-FD85-4CBB-921D-67F8B583A007}"/>
              </a:ext>
            </a:extLst>
          </p:cNvPr>
          <p:cNvCxnSpPr>
            <a:cxnSpLocks/>
          </p:cNvCxnSpPr>
          <p:nvPr/>
        </p:nvCxnSpPr>
        <p:spPr>
          <a:xfrm flipV="1">
            <a:off x="462050" y="4822726"/>
            <a:ext cx="6844272" cy="13633"/>
          </a:xfrm>
          <a:prstGeom prst="line">
            <a:avLst/>
          </a:prstGeom>
          <a:ln w="41275" cap="sq">
            <a:solidFill>
              <a:srgbClr val="A0B9C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40DF9D2-F00E-4441-A447-955478042523}"/>
              </a:ext>
            </a:extLst>
          </p:cNvPr>
          <p:cNvCxnSpPr>
            <a:cxnSpLocks/>
          </p:cNvCxnSpPr>
          <p:nvPr/>
        </p:nvCxnSpPr>
        <p:spPr>
          <a:xfrm>
            <a:off x="462050" y="1951681"/>
            <a:ext cx="6844272" cy="2867"/>
          </a:xfrm>
          <a:prstGeom prst="line">
            <a:avLst/>
          </a:prstGeom>
          <a:ln w="41275" cap="sq">
            <a:solidFill>
              <a:srgbClr val="A0B9C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7B8CC14B-81CC-4EF2-9DD5-994ECA63CA55}"/>
              </a:ext>
            </a:extLst>
          </p:cNvPr>
          <p:cNvSpPr txBox="1"/>
          <p:nvPr/>
        </p:nvSpPr>
        <p:spPr>
          <a:xfrm>
            <a:off x="278802" y="948884"/>
            <a:ext cx="11845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26547C"/>
                </a:solidFill>
              </a:rPr>
              <a:t>A&amp;M has six locations with active plans in 2021 to expand physical footprint to Connecticut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0FCE3C-30A6-42CF-AAAB-FFD783218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56350"/>
            <a:ext cx="2743200" cy="365125"/>
          </a:xfrm>
        </p:spPr>
        <p:txBody>
          <a:bodyPr/>
          <a:lstStyle/>
          <a:p>
            <a:pPr algn="ctr"/>
            <a:fld id="{D101C455-2FEA-4F6A-A2E4-A65197E2EEC5}" type="slidenum">
              <a:rPr lang="en-US" smtClean="0"/>
              <a:pPr algn="ctr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01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10AD1C20-CA9B-4194-92B3-7CD3C7A0F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5831" y="6119048"/>
            <a:ext cx="1108313" cy="62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0" y="5991119"/>
            <a:ext cx="12192000" cy="107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0" y="947516"/>
            <a:ext cx="12192000" cy="107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606590" y="118333"/>
            <a:ext cx="26033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STRICTLY PRIVATE AND CONFIDENTIAL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78802" y="-48562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A&amp;M footprint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DDB9A6B5-90BE-427D-9C57-4E96049F5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892" y="1522820"/>
            <a:ext cx="4854638" cy="3916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9B74DED-667C-47B5-A4F0-C10AD60318F9}"/>
              </a:ext>
            </a:extLst>
          </p:cNvPr>
          <p:cNvSpPr txBox="1">
            <a:spLocks/>
          </p:cNvSpPr>
          <p:nvPr/>
        </p:nvSpPr>
        <p:spPr>
          <a:xfrm>
            <a:off x="842631" y="1544758"/>
            <a:ext cx="4908478" cy="56863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160,000 SF warehouse</a:t>
            </a:r>
          </a:p>
          <a:p>
            <a:pPr marL="342900" indent="-342900" algn="l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 algn="l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$10 million in inventory</a:t>
            </a:r>
          </a:p>
          <a:p>
            <a:pPr marL="342900" indent="-342900" algn="l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 algn="l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Advanced ERP and logistics systems</a:t>
            </a:r>
          </a:p>
          <a:p>
            <a:pPr marL="342900" indent="-342900" algn="l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 algn="l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15+ years average employee tenure</a:t>
            </a:r>
          </a:p>
          <a:p>
            <a:pPr marL="342900" indent="-342900" algn="l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 algn="l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98% same day shipment of stock items</a:t>
            </a:r>
          </a:p>
          <a:p>
            <a:pPr algn="l">
              <a:spcBef>
                <a:spcPts val="0"/>
              </a:spcBef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l">
              <a:spcBef>
                <a:spcPts val="0"/>
              </a:spcBef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23482D-F254-4E43-A31A-9B2B20E73673}"/>
              </a:ext>
            </a:extLst>
          </p:cNvPr>
          <p:cNvSpPr txBox="1"/>
          <p:nvPr/>
        </p:nvSpPr>
        <p:spPr>
          <a:xfrm>
            <a:off x="278802" y="948884"/>
            <a:ext cx="11845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26547C"/>
                </a:solidFill>
              </a:rPr>
              <a:t>A&amp;M is a well established and trusted value-add service provider and distributor with over 2,500 clients </a:t>
            </a:r>
          </a:p>
        </p:txBody>
      </p:sp>
      <p:pic>
        <p:nvPicPr>
          <p:cNvPr id="15" name="Picture 7">
            <a:extLst>
              <a:ext uri="{FF2B5EF4-FFF2-40B4-BE49-F238E27FC236}">
                <a16:creationId xmlns:a16="http://schemas.microsoft.com/office/drawing/2014/main" id="{7E8DB7D3-F7F5-43D1-B6F0-8E750315C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967" y="3166664"/>
            <a:ext cx="1108313" cy="62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10C5A3F-0353-4578-A5F3-A111F4B85E22}"/>
              </a:ext>
            </a:extLst>
          </p:cNvPr>
          <p:cNvSpPr txBox="1"/>
          <p:nvPr/>
        </p:nvSpPr>
        <p:spPr>
          <a:xfrm>
            <a:off x="6342572" y="5438935"/>
            <a:ext cx="2879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Cranbury, NJ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027AE1-3C9B-472E-8621-2C4818FFA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56350"/>
            <a:ext cx="2743200" cy="365125"/>
          </a:xfrm>
        </p:spPr>
        <p:txBody>
          <a:bodyPr/>
          <a:lstStyle/>
          <a:p>
            <a:pPr algn="ctr"/>
            <a:fld id="{D101C455-2FEA-4F6A-A2E4-A65197E2EEC5}" type="slidenum">
              <a:rPr lang="en-US" smtClean="0"/>
              <a:pPr algn="ctr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469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10AD1C20-CA9B-4194-92B3-7CD3C7A0F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5831" y="6119048"/>
            <a:ext cx="1108313" cy="62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0" y="5991119"/>
            <a:ext cx="12192000" cy="107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0" y="947516"/>
            <a:ext cx="12192000" cy="107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606590" y="118333"/>
            <a:ext cx="26033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STRICTLY PRIVATE AND CONFIDENTIAL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78802" y="-48562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Sales composition snapshot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F89BFF-6667-4A57-9C30-B9AF11DF3DD9}"/>
              </a:ext>
            </a:extLst>
          </p:cNvPr>
          <p:cNvSpPr txBox="1"/>
          <p:nvPr/>
        </p:nvSpPr>
        <p:spPr>
          <a:xfrm>
            <a:off x="565182" y="1511159"/>
            <a:ext cx="5491489" cy="369332"/>
          </a:xfrm>
          <a:prstGeom prst="rect">
            <a:avLst/>
          </a:prstGeom>
          <a:solidFill>
            <a:srgbClr val="6D1A36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2020 SALES BY PRODUCT CATEGORY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385D06-06D0-4F69-B3A4-8B0A83609737}"/>
              </a:ext>
            </a:extLst>
          </p:cNvPr>
          <p:cNvSpPr txBox="1"/>
          <p:nvPr/>
        </p:nvSpPr>
        <p:spPr>
          <a:xfrm>
            <a:off x="6364268" y="1513693"/>
            <a:ext cx="5491489" cy="369332"/>
          </a:xfrm>
          <a:prstGeom prst="rect">
            <a:avLst/>
          </a:prstGeom>
          <a:solidFill>
            <a:srgbClr val="6D1A36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2020 SALES BY INDUSTRY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A0FC93C-EC2F-4A07-9DB7-1630E2B8BBFB}"/>
              </a:ext>
            </a:extLst>
          </p:cNvPr>
          <p:cNvSpPr/>
          <p:nvPr/>
        </p:nvSpPr>
        <p:spPr>
          <a:xfrm>
            <a:off x="565182" y="1880491"/>
            <a:ext cx="5491489" cy="36795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6D1A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DB25C4B-3720-4086-B292-8B0A1DC962E5}"/>
              </a:ext>
            </a:extLst>
          </p:cNvPr>
          <p:cNvSpPr/>
          <p:nvPr/>
        </p:nvSpPr>
        <p:spPr>
          <a:xfrm>
            <a:off x="6364268" y="1880490"/>
            <a:ext cx="5491489" cy="36795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6D1A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9E380A40-8CA8-4306-938D-BA23E1BF74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4778863"/>
              </p:ext>
            </p:extLst>
          </p:nvPr>
        </p:nvGraphicFramePr>
        <p:xfrm>
          <a:off x="6364268" y="2079998"/>
          <a:ext cx="5491490" cy="3386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D3D2DA45-4F64-4688-A584-1DD22642F7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1669100"/>
              </p:ext>
            </p:extLst>
          </p:nvPr>
        </p:nvGraphicFramePr>
        <p:xfrm>
          <a:off x="556389" y="1984760"/>
          <a:ext cx="5491488" cy="3497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B90FD1-9862-4BD1-8D00-4053E76CC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56350"/>
            <a:ext cx="2743200" cy="365125"/>
          </a:xfrm>
        </p:spPr>
        <p:txBody>
          <a:bodyPr/>
          <a:lstStyle/>
          <a:p>
            <a:pPr algn="ctr"/>
            <a:fld id="{D101C455-2FEA-4F6A-A2E4-A65197E2EEC5}" type="slidenum">
              <a:rPr lang="en-US" smtClean="0"/>
              <a:pPr algn="ctr"/>
              <a:t>6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C9F8E1-A76B-41C8-9CF7-30C0A6EB4A7C}"/>
              </a:ext>
            </a:extLst>
          </p:cNvPr>
          <p:cNvSpPr txBox="1"/>
          <p:nvPr/>
        </p:nvSpPr>
        <p:spPr>
          <a:xfrm>
            <a:off x="278801" y="948884"/>
            <a:ext cx="107370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26547C"/>
                </a:solidFill>
              </a:rPr>
              <a:t>A&amp;M operates across broad product and industry segments</a:t>
            </a:r>
          </a:p>
        </p:txBody>
      </p:sp>
    </p:spTree>
    <p:extLst>
      <p:ext uri="{BB962C8B-B14F-4D97-AF65-F5344CB8AC3E}">
        <p14:creationId xmlns:p14="http://schemas.microsoft.com/office/powerpoint/2010/main" val="3698707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10AD1C20-CA9B-4194-92B3-7CD3C7A0F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5831" y="6119048"/>
            <a:ext cx="1108313" cy="62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0" y="5991119"/>
            <a:ext cx="12192000" cy="107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0" y="947516"/>
            <a:ext cx="12192000" cy="107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606590" y="118333"/>
            <a:ext cx="26033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STRICTLY PRIVATE AND CONFIDENTIAL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78802" y="-48562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Diverse product and service offerings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E0C0C6-F504-4145-B591-CE824F354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56350"/>
            <a:ext cx="2743200" cy="365125"/>
          </a:xfrm>
        </p:spPr>
        <p:txBody>
          <a:bodyPr/>
          <a:lstStyle/>
          <a:p>
            <a:pPr algn="ctr"/>
            <a:fld id="{D101C455-2FEA-4F6A-A2E4-A65197E2EEC5}" type="slidenum">
              <a:rPr lang="en-US" smtClean="0"/>
              <a:pPr algn="ctr"/>
              <a:t>7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9AF8476-817B-4C8A-B8F4-4DE23A995A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839" y="569687"/>
            <a:ext cx="2764100" cy="5421432"/>
          </a:xfrm>
          <a:prstGeom prst="rect">
            <a:avLst/>
          </a:prstGeom>
        </p:spPr>
      </p:pic>
      <p:pic>
        <p:nvPicPr>
          <p:cNvPr id="39" name="Picture 4" descr="https://indsupply.com/wp-content/uploads/2018/05/ad_logo_eng_lowres_rgb.jpg">
            <a:extLst>
              <a:ext uri="{FF2B5EF4-FFF2-40B4-BE49-F238E27FC236}">
                <a16:creationId xmlns:a16="http://schemas.microsoft.com/office/drawing/2014/main" id="{CFEEAFAE-DB8A-4F88-9D4E-1AD3FC0AA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540" y="1065852"/>
            <a:ext cx="1993261" cy="834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Image result for supply force">
            <a:extLst>
              <a:ext uri="{FF2B5EF4-FFF2-40B4-BE49-F238E27FC236}">
                <a16:creationId xmlns:a16="http://schemas.microsoft.com/office/drawing/2014/main" id="{6E65FB50-C279-4320-9239-22C11C3DB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294" y="1065851"/>
            <a:ext cx="2536879" cy="834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8" descr="Image result for true value">
            <a:extLst>
              <a:ext uri="{FF2B5EF4-FFF2-40B4-BE49-F238E27FC236}">
                <a16:creationId xmlns:a16="http://schemas.microsoft.com/office/drawing/2014/main" id="{C8790F21-CF05-4E3B-A468-713FF725B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689" y="1204958"/>
            <a:ext cx="2233841" cy="538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1" descr="A close up of a logo&#10;&#10;Description automatically generated">
            <a:extLst>
              <a:ext uri="{FF2B5EF4-FFF2-40B4-BE49-F238E27FC236}">
                <a16:creationId xmlns:a16="http://schemas.microsoft.com/office/drawing/2014/main" id="{7B5F5E07-07C2-4A17-A7B4-EF20E9BB124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91" y="2488671"/>
            <a:ext cx="2090504" cy="974769"/>
          </a:xfrm>
          <a:prstGeom prst="rect">
            <a:avLst/>
          </a:prstGeom>
        </p:spPr>
      </p:pic>
      <p:pic>
        <p:nvPicPr>
          <p:cNvPr id="43" name="Picture 42" descr="A picture containing clipart&#10;&#10;Description automatically generated">
            <a:extLst>
              <a:ext uri="{FF2B5EF4-FFF2-40B4-BE49-F238E27FC236}">
                <a16:creationId xmlns:a16="http://schemas.microsoft.com/office/drawing/2014/main" id="{F24230BE-4348-464D-84AE-1EC775162B6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517" y="2553064"/>
            <a:ext cx="1896281" cy="684768"/>
          </a:xfrm>
          <a:prstGeom prst="rect">
            <a:avLst/>
          </a:prstGeom>
        </p:spPr>
      </p:pic>
      <p:pic>
        <p:nvPicPr>
          <p:cNvPr id="44" name="Picture 2" descr="Image result for ansell">
            <a:extLst>
              <a:ext uri="{FF2B5EF4-FFF2-40B4-BE49-F238E27FC236}">
                <a16:creationId xmlns:a16="http://schemas.microsoft.com/office/drawing/2014/main" id="{5D1815FE-560F-471F-9950-A6E13DEAEA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03" b="31480"/>
          <a:stretch/>
        </p:blipFill>
        <p:spPr bwMode="auto">
          <a:xfrm>
            <a:off x="2338684" y="2682056"/>
            <a:ext cx="1940442" cy="58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07FB71E-BC39-4B95-8942-FCA10B185CD2}"/>
              </a:ext>
            </a:extLst>
          </p:cNvPr>
          <p:cNvCxnSpPr>
            <a:cxnSpLocks/>
          </p:cNvCxnSpPr>
          <p:nvPr/>
        </p:nvCxnSpPr>
        <p:spPr>
          <a:xfrm>
            <a:off x="65492" y="2234600"/>
            <a:ext cx="0" cy="3583830"/>
          </a:xfrm>
          <a:prstGeom prst="line">
            <a:avLst/>
          </a:prstGeom>
          <a:ln w="38100">
            <a:solidFill>
              <a:srgbClr val="9A98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83240F51-BB92-4EAB-A47E-75B97BA180A3}"/>
              </a:ext>
            </a:extLst>
          </p:cNvPr>
          <p:cNvSpPr txBox="1"/>
          <p:nvPr/>
        </p:nvSpPr>
        <p:spPr>
          <a:xfrm>
            <a:off x="55660" y="3634591"/>
            <a:ext cx="1255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A98B5"/>
                </a:solidFill>
              </a:rPr>
              <a:t>STRATEGIC</a:t>
            </a:r>
          </a:p>
          <a:p>
            <a:r>
              <a:rPr lang="en-US" b="1" dirty="0">
                <a:solidFill>
                  <a:srgbClr val="9A98B5"/>
                </a:solidFill>
              </a:rPr>
              <a:t>PARTNERS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61906F55-B1A1-49B3-AEC0-EF2A62C6AB12}"/>
              </a:ext>
            </a:extLst>
          </p:cNvPr>
          <p:cNvCxnSpPr>
            <a:cxnSpLocks/>
          </p:cNvCxnSpPr>
          <p:nvPr/>
        </p:nvCxnSpPr>
        <p:spPr>
          <a:xfrm>
            <a:off x="65492" y="1107005"/>
            <a:ext cx="0" cy="680202"/>
          </a:xfrm>
          <a:prstGeom prst="line">
            <a:avLst/>
          </a:prstGeom>
          <a:ln w="38100">
            <a:solidFill>
              <a:srgbClr val="CEEC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C2B9AFC8-FAA7-44C1-B164-51A066070993}"/>
              </a:ext>
            </a:extLst>
          </p:cNvPr>
          <p:cNvSpPr txBox="1"/>
          <p:nvPr/>
        </p:nvSpPr>
        <p:spPr>
          <a:xfrm>
            <a:off x="94988" y="1151591"/>
            <a:ext cx="1255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EEC97"/>
                </a:solidFill>
              </a:rPr>
              <a:t>INDUSTRY</a:t>
            </a:r>
          </a:p>
          <a:p>
            <a:r>
              <a:rPr lang="en-US" b="1" dirty="0">
                <a:solidFill>
                  <a:srgbClr val="CEEC97"/>
                </a:solidFill>
              </a:rPr>
              <a:t>AFFILIATES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0DB043C2-32FB-449B-8227-D2C4C3CF205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34" b="30460"/>
          <a:stretch/>
        </p:blipFill>
        <p:spPr>
          <a:xfrm>
            <a:off x="7520078" y="2656763"/>
            <a:ext cx="1911148" cy="477371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E0BA7D5C-A227-4330-88ED-322D22AA2319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-4902" t="28878" r="-1747" b="29181"/>
          <a:stretch/>
        </p:blipFill>
        <p:spPr>
          <a:xfrm>
            <a:off x="1603481" y="3709067"/>
            <a:ext cx="2343031" cy="516004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1569D071-3850-4C8C-AF01-78FA206EF71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81143" y="4274935"/>
            <a:ext cx="1817545" cy="1361711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25F8E088-1CFB-4890-8DA4-E45346836B3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67600" y="4731794"/>
            <a:ext cx="1610204" cy="83596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BA1E9045-CD98-434D-A35C-25510521C52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83316" y="4695610"/>
            <a:ext cx="1471836" cy="636093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7E0077DA-F9BA-4147-A879-0432C01451E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277642" y="3622543"/>
            <a:ext cx="2211253" cy="729887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4DB8648E-403D-4A92-995F-1B2B031AE30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82100" y="4460884"/>
            <a:ext cx="1345700" cy="1105544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80108849-6A0B-4962-A957-BFF033F9A1D2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37267" y="3385596"/>
            <a:ext cx="1937290" cy="992095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1D824953-EAB5-444D-891D-6C449F068B3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568461" y="4649037"/>
            <a:ext cx="1785559" cy="594958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6503E766-2D52-4319-B6A4-D2A7BD4B843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399992" y="2592018"/>
            <a:ext cx="1187135" cy="6568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F5FC5E-06AB-4E50-8E88-C564D10AED4B}"/>
              </a:ext>
            </a:extLst>
          </p:cNvPr>
          <p:cNvSpPr txBox="1"/>
          <p:nvPr/>
        </p:nvSpPr>
        <p:spPr>
          <a:xfrm>
            <a:off x="6667130" y="195309"/>
            <a:ext cx="2565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</a:rPr>
              <a:t>UPDATE</a:t>
            </a:r>
          </a:p>
        </p:txBody>
      </p:sp>
    </p:spTree>
    <p:extLst>
      <p:ext uri="{BB962C8B-B14F-4D97-AF65-F5344CB8AC3E}">
        <p14:creationId xmlns:p14="http://schemas.microsoft.com/office/powerpoint/2010/main" val="1202711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10AD1C20-CA9B-4194-92B3-7CD3C7A0F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5831" y="6119048"/>
            <a:ext cx="1108313" cy="62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0" y="6078984"/>
            <a:ext cx="12192000" cy="107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05609" y="3423899"/>
            <a:ext cx="11618535" cy="1854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0" y="947516"/>
            <a:ext cx="12192000" cy="107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606590" y="118333"/>
            <a:ext cx="26033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STRICTLY PRIVATE AND CONFIDENTIAL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394440" y="1036299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Autonomous Mobile Robots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BDBC2C-3E3A-445F-88C6-B8FDE0E78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56350"/>
            <a:ext cx="2743200" cy="365125"/>
          </a:xfrm>
        </p:spPr>
        <p:txBody>
          <a:bodyPr/>
          <a:lstStyle/>
          <a:p>
            <a:pPr algn="ctr"/>
            <a:fld id="{D101C455-2FEA-4F6A-A2E4-A65197E2EEC5}" type="slidenum">
              <a:rPr lang="en-US" smtClean="0"/>
              <a:pPr algn="ctr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455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50F8ED1-F488-4642-BF77-6D7163DB75CD}"/>
              </a:ext>
            </a:extLst>
          </p:cNvPr>
          <p:cNvSpPr/>
          <p:nvPr/>
        </p:nvSpPr>
        <p:spPr>
          <a:xfrm>
            <a:off x="6825452" y="1178980"/>
            <a:ext cx="5165325" cy="45938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EF9271B-F9E0-4EDB-BEBA-EDA425ED4FD1}"/>
              </a:ext>
            </a:extLst>
          </p:cNvPr>
          <p:cNvSpPr/>
          <p:nvPr/>
        </p:nvSpPr>
        <p:spPr>
          <a:xfrm>
            <a:off x="161277" y="1194411"/>
            <a:ext cx="5165325" cy="45938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10AD1C20-CA9B-4194-92B3-7CD3C7A0F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5831" y="6119048"/>
            <a:ext cx="1108313" cy="62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0" y="5991119"/>
            <a:ext cx="12192000" cy="107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0" y="947516"/>
            <a:ext cx="12192000" cy="107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606590" y="118333"/>
            <a:ext cx="26033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STRICTLY PRIVATE AND CONFIDENTIAL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78801" y="-485624"/>
            <a:ext cx="10978083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Mobile robots: An evolving industry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263773D-58AB-455F-B955-057B6DDC1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56350"/>
            <a:ext cx="2743200" cy="365125"/>
          </a:xfrm>
        </p:spPr>
        <p:txBody>
          <a:bodyPr/>
          <a:lstStyle/>
          <a:p>
            <a:pPr algn="ctr"/>
            <a:fld id="{D101C455-2FEA-4F6A-A2E4-A65197E2EEC5}" type="slidenum">
              <a:rPr lang="en-US" smtClean="0"/>
              <a:pPr algn="ctr"/>
              <a:t>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9E6E28-CA33-4514-BBE9-A22B311F2041}"/>
              </a:ext>
            </a:extLst>
          </p:cNvPr>
          <p:cNvSpPr txBox="1"/>
          <p:nvPr/>
        </p:nvSpPr>
        <p:spPr>
          <a:xfrm>
            <a:off x="6889072" y="1194412"/>
            <a:ext cx="545089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26547C"/>
                </a:solidFill>
              </a:rPr>
              <a:t>What is an Autonomous Mobile Robot (AMR)?</a:t>
            </a:r>
          </a:p>
          <a:p>
            <a:endParaRPr lang="en-US" sz="2400" b="1" dirty="0">
              <a:solidFill>
                <a:srgbClr val="26547C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Equipped with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artificial intelligence to operate autonomously </a:t>
            </a:r>
            <a:endParaRPr lang="en-US" sz="1800" i="0" dirty="0">
              <a:solidFill>
                <a:schemeClr val="tx1">
                  <a:lumMod val="50000"/>
                  <a:lumOff val="50000"/>
                </a:schemeClr>
              </a:solidFill>
              <a:effectLst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Does not need to be physically guided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800" i="0" dirty="0">
              <a:solidFill>
                <a:schemeClr val="tx1">
                  <a:lumMod val="50000"/>
                  <a:lumOff val="50000"/>
                </a:schemeClr>
              </a:solidFill>
              <a:effectLst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Uses on-board sensors and processors to independently move materials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800" i="0" dirty="0">
              <a:solidFill>
                <a:schemeClr val="tx1">
                  <a:lumMod val="50000"/>
                  <a:lumOff val="50000"/>
                </a:schemeClr>
              </a:solidFill>
              <a:effectLst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Utilizes 360-degree scanning to avoid collision and ensure safe routing</a:t>
            </a:r>
          </a:p>
          <a:p>
            <a:r>
              <a:rPr lang="en-US" b="1" dirty="0">
                <a:solidFill>
                  <a:srgbClr val="26547C"/>
                </a:solidFill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561F95-7746-45F2-84A4-97E9B79AC50D}"/>
              </a:ext>
            </a:extLst>
          </p:cNvPr>
          <p:cNvSpPr txBox="1"/>
          <p:nvPr/>
        </p:nvSpPr>
        <p:spPr>
          <a:xfrm>
            <a:off x="161277" y="1194411"/>
            <a:ext cx="522746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26547C"/>
                </a:solidFill>
              </a:rPr>
              <a:t>What is an Autonomous Guided Vehicle (AGV)?</a:t>
            </a:r>
          </a:p>
          <a:p>
            <a:endParaRPr lang="en-US" sz="2400" b="1" dirty="0">
              <a:solidFill>
                <a:srgbClr val="26547C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Vehicle with m</a:t>
            </a:r>
            <a:r>
              <a:rPr lang="en-US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inimal on-board intelligence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b="0" i="0" dirty="0">
              <a:solidFill>
                <a:schemeClr val="tx1">
                  <a:lumMod val="50000"/>
                  <a:lumOff val="50000"/>
                </a:schemeClr>
              </a:solidFill>
              <a:effectLst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</a:t>
            </a:r>
            <a:r>
              <a:rPr lang="en-US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an only obey simple programming instructions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b="0" i="0" dirty="0">
              <a:solidFill>
                <a:schemeClr val="tx1">
                  <a:lumMod val="50000"/>
                  <a:lumOff val="50000"/>
                </a:schemeClr>
              </a:solidFill>
              <a:effectLst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Vehicles are guided by wires, magnetic strips, or sensors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b="0" i="0" dirty="0">
              <a:solidFill>
                <a:schemeClr val="tx1">
                  <a:lumMod val="50000"/>
                  <a:lumOff val="50000"/>
                </a:schemeClr>
              </a:solidFill>
              <a:effectLst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Guided system typically require extensive (and expensive) facility updates to install and often disrupts production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4DCB826A-3725-4FF8-9ED5-27F9557A464A}"/>
              </a:ext>
            </a:extLst>
          </p:cNvPr>
          <p:cNvSpPr/>
          <p:nvPr/>
        </p:nvSpPr>
        <p:spPr>
          <a:xfrm>
            <a:off x="5584057" y="2725444"/>
            <a:ext cx="1100831" cy="1256345"/>
          </a:xfrm>
          <a:prstGeom prst="rightArrow">
            <a:avLst/>
          </a:prstGeom>
          <a:solidFill>
            <a:srgbClr val="A0B9C6"/>
          </a:solidFill>
          <a:ln>
            <a:solidFill>
              <a:srgbClr val="2654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2975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27381</TotalTime>
  <Words>962</Words>
  <Application>Microsoft Office PowerPoint</Application>
  <PresentationFormat>Widescreen</PresentationFormat>
  <Paragraphs>237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Segoe UI</vt:lpstr>
      <vt:lpstr>Times New Roman</vt:lpstr>
      <vt:lpstr>Wingdings</vt:lpstr>
      <vt:lpstr>Office Theme</vt:lpstr>
      <vt:lpstr>A&amp;M Industrial Inc. for  Stanislaus County Safety Council </vt:lpstr>
      <vt:lpstr>A&amp;M Industrial –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Autonomous Mobile Robots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A&amp;M Industrial Inc.</dc:title>
  <dc:creator>David Young</dc:creator>
  <cp:lastModifiedBy>Mike Hamilton</cp:lastModifiedBy>
  <cp:revision>182</cp:revision>
  <dcterms:created xsi:type="dcterms:W3CDTF">2017-07-21T21:51:26Z</dcterms:created>
  <dcterms:modified xsi:type="dcterms:W3CDTF">2023-04-10T17:50:39Z</dcterms:modified>
</cp:coreProperties>
</file>