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0" r:id="rId1"/>
  </p:sldMasterIdLst>
  <p:notesMasterIdLst>
    <p:notesMasterId r:id="rId54"/>
  </p:notesMasterIdLst>
  <p:handoutMasterIdLst>
    <p:handoutMasterId r:id="rId55"/>
  </p:handoutMasterIdLst>
  <p:sldIdLst>
    <p:sldId id="533" r:id="rId2"/>
    <p:sldId id="531" r:id="rId3"/>
    <p:sldId id="532" r:id="rId4"/>
    <p:sldId id="605" r:id="rId5"/>
    <p:sldId id="480" r:id="rId6"/>
    <p:sldId id="481" r:id="rId7"/>
    <p:sldId id="592" r:id="rId8"/>
    <p:sldId id="577" r:id="rId9"/>
    <p:sldId id="611" r:id="rId10"/>
    <p:sldId id="612" r:id="rId11"/>
    <p:sldId id="619" r:id="rId12"/>
    <p:sldId id="614" r:id="rId13"/>
    <p:sldId id="615" r:id="rId14"/>
    <p:sldId id="616" r:id="rId15"/>
    <p:sldId id="617" r:id="rId16"/>
    <p:sldId id="618" r:id="rId17"/>
    <p:sldId id="598" r:id="rId18"/>
    <p:sldId id="607" r:id="rId19"/>
    <p:sldId id="602" r:id="rId20"/>
    <p:sldId id="608" r:id="rId21"/>
    <p:sldId id="599" r:id="rId22"/>
    <p:sldId id="606" r:id="rId23"/>
    <p:sldId id="609" r:id="rId24"/>
    <p:sldId id="610" r:id="rId25"/>
    <p:sldId id="499" r:id="rId26"/>
    <p:sldId id="581" r:id="rId27"/>
    <p:sldId id="582" r:id="rId28"/>
    <p:sldId id="583" r:id="rId29"/>
    <p:sldId id="584" r:id="rId30"/>
    <p:sldId id="585" r:id="rId31"/>
    <p:sldId id="570" r:id="rId32"/>
    <p:sldId id="620" r:id="rId33"/>
    <p:sldId id="621" r:id="rId34"/>
    <p:sldId id="586" r:id="rId35"/>
    <p:sldId id="534" r:id="rId36"/>
    <p:sldId id="590" r:id="rId37"/>
    <p:sldId id="587" r:id="rId38"/>
    <p:sldId id="588" r:id="rId39"/>
    <p:sldId id="546" r:id="rId40"/>
    <p:sldId id="545" r:id="rId41"/>
    <p:sldId id="549" r:id="rId42"/>
    <p:sldId id="550" r:id="rId43"/>
    <p:sldId id="573" r:id="rId44"/>
    <p:sldId id="552" r:id="rId45"/>
    <p:sldId id="622" r:id="rId46"/>
    <p:sldId id="553" r:id="rId47"/>
    <p:sldId id="556" r:id="rId48"/>
    <p:sldId id="572" r:id="rId49"/>
    <p:sldId id="563" r:id="rId50"/>
    <p:sldId id="562" r:id="rId51"/>
    <p:sldId id="561" r:id="rId52"/>
    <p:sldId id="566" r:id="rId5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7F7FA9"/>
    <a:srgbClr val="FF9900"/>
    <a:srgbClr val="FFCC00"/>
    <a:srgbClr val="70C03E"/>
    <a:srgbClr val="9696B4"/>
    <a:srgbClr val="88CA88"/>
    <a:srgbClr val="70C084"/>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321" autoAdjust="0"/>
    <p:restoredTop sz="98519" autoAdjust="0"/>
  </p:normalViewPr>
  <p:slideViewPr>
    <p:cSldViewPr>
      <p:cViewPr varScale="1">
        <p:scale>
          <a:sx n="70" d="100"/>
          <a:sy n="70" d="100"/>
        </p:scale>
        <p:origin x="-664" y="-6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1026"/>
          <p:cNvSpPr>
            <a:spLocks noGrp="1" noChangeArrowheads="1"/>
          </p:cNvSpPr>
          <p:nvPr>
            <p:ph type="hdr" sz="quarter"/>
          </p:nvPr>
        </p:nvSpPr>
        <p:spPr bwMode="auto">
          <a:xfrm>
            <a:off x="1" y="0"/>
            <a:ext cx="2972421" cy="455951"/>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defTabSz="914437">
              <a:defRPr sz="1300">
                <a:latin typeface="Arial" charset="0"/>
              </a:defRPr>
            </a:lvl1pPr>
          </a:lstStyle>
          <a:p>
            <a:pPr>
              <a:defRPr/>
            </a:pPr>
            <a:endParaRPr lang="en-US"/>
          </a:p>
        </p:txBody>
      </p:sp>
      <p:sp>
        <p:nvSpPr>
          <p:cNvPr id="143363" name="Rectangle 1027"/>
          <p:cNvSpPr>
            <a:spLocks noGrp="1" noChangeArrowheads="1"/>
          </p:cNvSpPr>
          <p:nvPr>
            <p:ph type="dt" sz="quarter" idx="1"/>
          </p:nvPr>
        </p:nvSpPr>
        <p:spPr bwMode="auto">
          <a:xfrm>
            <a:off x="3884027" y="0"/>
            <a:ext cx="2972421" cy="455951"/>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defTabSz="914437">
              <a:defRPr sz="1300">
                <a:latin typeface="Arial" charset="0"/>
              </a:defRPr>
            </a:lvl1pPr>
          </a:lstStyle>
          <a:p>
            <a:pPr>
              <a:defRPr/>
            </a:pPr>
            <a:endParaRPr lang="en-US"/>
          </a:p>
        </p:txBody>
      </p:sp>
      <p:sp>
        <p:nvSpPr>
          <p:cNvPr id="143364" name="Rectangle 1028"/>
          <p:cNvSpPr>
            <a:spLocks noGrp="1" noChangeArrowheads="1"/>
          </p:cNvSpPr>
          <p:nvPr>
            <p:ph type="ftr" sz="quarter" idx="2"/>
          </p:nvPr>
        </p:nvSpPr>
        <p:spPr bwMode="auto">
          <a:xfrm>
            <a:off x="1" y="8686488"/>
            <a:ext cx="2972421" cy="455951"/>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defTabSz="914437">
              <a:defRPr sz="1300">
                <a:latin typeface="Arial" charset="0"/>
              </a:defRPr>
            </a:lvl1pPr>
          </a:lstStyle>
          <a:p>
            <a:pPr>
              <a:defRPr/>
            </a:pPr>
            <a:endParaRPr lang="en-US"/>
          </a:p>
        </p:txBody>
      </p:sp>
      <p:sp>
        <p:nvSpPr>
          <p:cNvPr id="143365" name="Rectangle 1029"/>
          <p:cNvSpPr>
            <a:spLocks noGrp="1" noChangeArrowheads="1"/>
          </p:cNvSpPr>
          <p:nvPr>
            <p:ph type="sldNum" sz="quarter" idx="3"/>
          </p:nvPr>
        </p:nvSpPr>
        <p:spPr bwMode="auto">
          <a:xfrm>
            <a:off x="3884027" y="8686488"/>
            <a:ext cx="2972421" cy="455951"/>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defTabSz="914437">
              <a:defRPr sz="1300">
                <a:latin typeface="Arial" charset="0"/>
              </a:defRPr>
            </a:lvl1pPr>
          </a:lstStyle>
          <a:p>
            <a:pPr>
              <a:defRPr/>
            </a:pPr>
            <a:fld id="{C9D307D5-C353-48C0-A01B-491AF0BA1FB9}" type="slidenum">
              <a:rPr lang="en-US"/>
              <a:pPr>
                <a:defRPr/>
              </a:pPr>
              <a:t>‹#›</a:t>
            </a:fld>
            <a:endParaRPr lang="en-US"/>
          </a:p>
        </p:txBody>
      </p:sp>
    </p:spTree>
    <p:extLst>
      <p:ext uri="{BB962C8B-B14F-4D97-AF65-F5344CB8AC3E}">
        <p14:creationId xmlns:p14="http://schemas.microsoft.com/office/powerpoint/2010/main" val="287330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bwMode="auto">
          <a:xfrm>
            <a:off x="1" y="0"/>
            <a:ext cx="2972421" cy="455951"/>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defTabSz="914437">
              <a:defRPr sz="1300">
                <a:latin typeface="Arial" charset="0"/>
              </a:defRPr>
            </a:lvl1pPr>
          </a:lstStyle>
          <a:p>
            <a:pPr>
              <a:defRPr/>
            </a:pPr>
            <a:endParaRPr lang="en-US"/>
          </a:p>
        </p:txBody>
      </p:sp>
      <p:sp>
        <p:nvSpPr>
          <p:cNvPr id="171011" name="Rectangle 3"/>
          <p:cNvSpPr>
            <a:spLocks noGrp="1" noChangeArrowheads="1"/>
          </p:cNvSpPr>
          <p:nvPr>
            <p:ph type="dt" idx="1"/>
          </p:nvPr>
        </p:nvSpPr>
        <p:spPr bwMode="auto">
          <a:xfrm>
            <a:off x="3884027" y="0"/>
            <a:ext cx="2972421" cy="455951"/>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defTabSz="914437">
              <a:defRPr sz="1300">
                <a:latin typeface="Arial" charset="0"/>
              </a:defRPr>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43000" y="687388"/>
            <a:ext cx="4572000" cy="3429000"/>
          </a:xfrm>
          <a:prstGeom prst="rect">
            <a:avLst/>
          </a:prstGeom>
          <a:noFill/>
          <a:ln w="9525">
            <a:solidFill>
              <a:srgbClr val="000000"/>
            </a:solidFill>
            <a:miter lim="800000"/>
            <a:headEnd/>
            <a:tailEnd/>
          </a:ln>
        </p:spPr>
      </p:sp>
      <p:sp>
        <p:nvSpPr>
          <p:cNvPr id="171013" name="Rectangle 5"/>
          <p:cNvSpPr>
            <a:spLocks noGrp="1" noChangeArrowheads="1"/>
          </p:cNvSpPr>
          <p:nvPr>
            <p:ph type="body" sz="quarter" idx="3"/>
          </p:nvPr>
        </p:nvSpPr>
        <p:spPr bwMode="auto">
          <a:xfrm>
            <a:off x="686421" y="4344025"/>
            <a:ext cx="5485158" cy="4112926"/>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1014" name="Rectangle 6"/>
          <p:cNvSpPr>
            <a:spLocks noGrp="1" noChangeArrowheads="1"/>
          </p:cNvSpPr>
          <p:nvPr>
            <p:ph type="ftr" sz="quarter" idx="4"/>
          </p:nvPr>
        </p:nvSpPr>
        <p:spPr bwMode="auto">
          <a:xfrm>
            <a:off x="1" y="8686488"/>
            <a:ext cx="2972421" cy="455951"/>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defTabSz="914437">
              <a:defRPr sz="1300">
                <a:latin typeface="Arial" charset="0"/>
              </a:defRPr>
            </a:lvl1pPr>
          </a:lstStyle>
          <a:p>
            <a:pPr>
              <a:defRPr/>
            </a:pPr>
            <a:endParaRPr lang="en-US"/>
          </a:p>
        </p:txBody>
      </p:sp>
      <p:sp>
        <p:nvSpPr>
          <p:cNvPr id="171015" name="Rectangle 7"/>
          <p:cNvSpPr>
            <a:spLocks noGrp="1" noChangeArrowheads="1"/>
          </p:cNvSpPr>
          <p:nvPr>
            <p:ph type="sldNum" sz="quarter" idx="5"/>
          </p:nvPr>
        </p:nvSpPr>
        <p:spPr bwMode="auto">
          <a:xfrm>
            <a:off x="3884027" y="8686488"/>
            <a:ext cx="2972421" cy="455951"/>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defTabSz="914437">
              <a:defRPr sz="1300">
                <a:latin typeface="Arial" charset="0"/>
              </a:defRPr>
            </a:lvl1pPr>
          </a:lstStyle>
          <a:p>
            <a:pPr>
              <a:defRPr/>
            </a:pPr>
            <a:fld id="{E52B1C7D-B1F1-4C5E-AF86-2954FDB0EB8F}" type="slidenum">
              <a:rPr lang="en-US"/>
              <a:pPr>
                <a:defRPr/>
              </a:pPr>
              <a:t>‹#›</a:t>
            </a:fld>
            <a:endParaRPr lang="en-US"/>
          </a:p>
        </p:txBody>
      </p:sp>
    </p:spTree>
    <p:extLst>
      <p:ext uri="{BB962C8B-B14F-4D97-AF65-F5344CB8AC3E}">
        <p14:creationId xmlns:p14="http://schemas.microsoft.com/office/powerpoint/2010/main" val="22032101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2B1C7D-B1F1-4C5E-AF86-2954FDB0EB8F}" type="slidenum">
              <a:rPr lang="en-US" smtClean="0"/>
              <a:pPr>
                <a:defRPr/>
              </a:pPr>
              <a:t>1</a:t>
            </a:fld>
            <a:endParaRPr lang="en-US"/>
          </a:p>
        </p:txBody>
      </p:sp>
    </p:spTree>
    <p:extLst>
      <p:ext uri="{BB962C8B-B14F-4D97-AF65-F5344CB8AC3E}">
        <p14:creationId xmlns:p14="http://schemas.microsoft.com/office/powerpoint/2010/main" val="109818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dirty="0" smtClean="0"/>
              <a:t>to provide emergency responders (health, fire, medical aid, </a:t>
            </a:r>
            <a:r>
              <a:rPr lang="en-US" dirty="0" err="1" smtClean="0"/>
              <a:t>etc</a:t>
            </a:r>
            <a:r>
              <a:rPr lang="en-US" dirty="0" smtClean="0"/>
              <a:t>) with critical information needed to respond to any type of an emergency at a business and treatment of individuals involved in emergencies as a result of hazards at a business (employees and citizens.   Information is used not only for hazmat release response but fire, flood, earth quake, medical aid.  Also inventories can be utilized to determine evacuation and decontamination information.  Second key intent is to allow private citizen with access to information on the hazards associated with particular businesses within the community.</a:t>
            </a:r>
          </a:p>
          <a:p>
            <a:endParaRPr lang="en-US" dirty="0"/>
          </a:p>
        </p:txBody>
      </p:sp>
      <p:sp>
        <p:nvSpPr>
          <p:cNvPr id="4" name="Slide Number Placeholder 3"/>
          <p:cNvSpPr>
            <a:spLocks noGrp="1"/>
          </p:cNvSpPr>
          <p:nvPr>
            <p:ph type="sldNum" sz="quarter" idx="10"/>
          </p:nvPr>
        </p:nvSpPr>
        <p:spPr/>
        <p:txBody>
          <a:bodyPr/>
          <a:lstStyle/>
          <a:p>
            <a:pPr>
              <a:defRPr/>
            </a:pPr>
            <a:fld id="{E52B1C7D-B1F1-4C5E-AF86-2954FDB0EB8F}" type="slidenum">
              <a:rPr lang="en-US" smtClean="0"/>
              <a:pPr>
                <a:defRPr/>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2B1C7D-B1F1-4C5E-AF86-2954FDB0EB8F}" type="slidenum">
              <a:rPr lang="en-US" smtClean="0"/>
              <a:pPr>
                <a:defRPr/>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broad definition of this law, if a substance is considered hazardous under any other environmental, safety, or transportation law or regulation, it is likely to meet the definition of hazardous material for this law. These include substances that require a Material Safety Data Sheet under worker protection laws, substances that are regulated as hazardous under transportation laws, and substances that are listed as radioactive under federal environmental regulations.</a:t>
            </a:r>
          </a:p>
        </p:txBody>
      </p:sp>
      <p:sp>
        <p:nvSpPr>
          <p:cNvPr id="4" name="Slide Number Placeholder 3"/>
          <p:cNvSpPr>
            <a:spLocks noGrp="1"/>
          </p:cNvSpPr>
          <p:nvPr>
            <p:ph type="sldNum" sz="quarter" idx="10"/>
          </p:nvPr>
        </p:nvSpPr>
        <p:spPr/>
        <p:txBody>
          <a:bodyPr/>
          <a:lstStyle/>
          <a:p>
            <a:pPr>
              <a:defRPr/>
            </a:pPr>
            <a:fld id="{E52B1C7D-B1F1-4C5E-AF86-2954FDB0EB8F}" type="slidenum">
              <a:rPr lang="en-US" smtClean="0"/>
              <a:pPr>
                <a:defRPr/>
              </a:pPr>
              <a:t>19</a:t>
            </a:fld>
            <a:endParaRPr lang="en-US"/>
          </a:p>
        </p:txBody>
      </p:sp>
    </p:spTree>
    <p:extLst>
      <p:ext uri="{BB962C8B-B14F-4D97-AF65-F5344CB8AC3E}">
        <p14:creationId xmlns:p14="http://schemas.microsoft.com/office/powerpoint/2010/main" val="3192553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broad definition of this law, if a substance is considered hazardous under any other environmental, safety, or transportation law or regulation, it is likely to meet the definition of hazardous material for this law. These include substances that require a Material Safety Data Sheet under worker protection laws, substances that are regulated as hazardous under transportation laws, and substances that are listed as radioactive under federal environmental regulations.</a:t>
            </a:r>
          </a:p>
        </p:txBody>
      </p:sp>
      <p:sp>
        <p:nvSpPr>
          <p:cNvPr id="4" name="Slide Number Placeholder 3"/>
          <p:cNvSpPr>
            <a:spLocks noGrp="1"/>
          </p:cNvSpPr>
          <p:nvPr>
            <p:ph type="sldNum" sz="quarter" idx="10"/>
          </p:nvPr>
        </p:nvSpPr>
        <p:spPr/>
        <p:txBody>
          <a:bodyPr/>
          <a:lstStyle/>
          <a:p>
            <a:pPr>
              <a:defRPr/>
            </a:pPr>
            <a:fld id="{E52B1C7D-B1F1-4C5E-AF86-2954FDB0EB8F}" type="slidenum">
              <a:rPr lang="en-US" smtClean="0"/>
              <a:pPr>
                <a:defRPr/>
              </a:pPr>
              <a:t>20</a:t>
            </a:fld>
            <a:endParaRPr lang="en-US"/>
          </a:p>
        </p:txBody>
      </p:sp>
    </p:spTree>
    <p:extLst>
      <p:ext uri="{BB962C8B-B14F-4D97-AF65-F5344CB8AC3E}">
        <p14:creationId xmlns:p14="http://schemas.microsoft.com/office/powerpoint/2010/main" val="3192553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2B1C7D-B1F1-4C5E-AF86-2954FDB0EB8F}" type="slidenum">
              <a:rPr lang="en-US" smtClean="0"/>
              <a:pPr>
                <a:defRPr/>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2B1C7D-B1F1-4C5E-AF86-2954FDB0EB8F}" type="slidenum">
              <a:rPr lang="en-US" smtClean="0"/>
              <a:pPr>
                <a:defRPr/>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2B1C7D-B1F1-4C5E-AF86-2954FDB0EB8F}" type="slidenum">
              <a:rPr lang="en-US" smtClean="0"/>
              <a:pPr>
                <a:defRPr/>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2B1C7D-B1F1-4C5E-AF86-2954FDB0EB8F}" type="slidenum">
              <a:rPr lang="en-US" smtClean="0"/>
              <a:pPr>
                <a:defRPr/>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613B8-FE83-4226-B666-A9CF8C200A72}" type="slidenum">
              <a:rPr lang="en-US" smtClean="0"/>
              <a:t>25</a:t>
            </a:fld>
            <a:endParaRPr lang="en-US"/>
          </a:p>
        </p:txBody>
      </p:sp>
    </p:spTree>
    <p:extLst>
      <p:ext uri="{BB962C8B-B14F-4D97-AF65-F5344CB8AC3E}">
        <p14:creationId xmlns:p14="http://schemas.microsoft.com/office/powerpoint/2010/main" val="1943977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latin typeface="Arial" pitchFamily="34" charset="0"/>
                <a:cs typeface="Arial" pitchFamily="34" charset="0"/>
              </a:rPr>
              <a:t>-Off-site events: </a:t>
            </a:r>
            <a:r>
              <a:rPr lang="en-US" sz="1600" b="0" baseline="0" dirty="0" smtClean="0">
                <a:latin typeface="Arial" pitchFamily="34" charset="0"/>
                <a:cs typeface="Arial" pitchFamily="34" charset="0"/>
              </a:rPr>
              <a:t>must notify DER od any off-site events they participate in (vaccination clinic, health fairs, </a:t>
            </a:r>
            <a:r>
              <a:rPr lang="en-US" sz="1600" b="0" baseline="0" dirty="0" err="1" smtClean="0">
                <a:latin typeface="Arial" pitchFamily="34" charset="0"/>
                <a:cs typeface="Arial" pitchFamily="34" charset="0"/>
              </a:rPr>
              <a:t>etc</a:t>
            </a:r>
            <a:r>
              <a:rPr lang="en-US" sz="1600" b="0" baseline="0" dirty="0" smtClean="0">
                <a:latin typeface="Arial" pitchFamily="34" charset="0"/>
                <a:cs typeface="Arial" pitchFamily="34" charset="0"/>
              </a:rPr>
              <a:t>).  We do not charge for this, no form, no permit, but they still have to notify us so we can put in file</a:t>
            </a:r>
            <a:endParaRPr lang="en-US" sz="1600" b="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effectLst/>
                <a:latin typeface="Arial" pitchFamily="34" charset="0"/>
                <a:ea typeface="+mn-ea"/>
                <a:cs typeface="Arial" pitchFamily="34" charset="0"/>
              </a:rPr>
              <a:t>-LQHE:</a:t>
            </a:r>
            <a:r>
              <a:rPr lang="en-US" sz="1600" kern="1200" dirty="0" smtClean="0">
                <a:solidFill>
                  <a:schemeClr val="tx1"/>
                </a:solidFill>
                <a:effectLst/>
                <a:latin typeface="Arial" pitchFamily="34" charset="0"/>
                <a:ea typeface="+mn-ea"/>
                <a:cs typeface="Arial" pitchFamily="34" charset="0"/>
              </a:rPr>
              <a:t> previously,</a:t>
            </a:r>
            <a:r>
              <a:rPr lang="en-US" sz="1600" kern="1200" baseline="0" dirty="0" smtClean="0">
                <a:solidFill>
                  <a:schemeClr val="tx1"/>
                </a:solidFill>
                <a:effectLst/>
                <a:latin typeface="Arial" pitchFamily="34" charset="0"/>
                <a:ea typeface="+mn-ea"/>
                <a:cs typeface="Arial" pitchFamily="34" charset="0"/>
              </a:rPr>
              <a:t> haulers of small amount of medical waste were required to have a LQHE from DER,</a:t>
            </a:r>
            <a:r>
              <a:rPr lang="en-US" sz="1600" kern="1200" dirty="0" smtClean="0">
                <a:solidFill>
                  <a:schemeClr val="tx1"/>
                </a:solidFill>
                <a:effectLst/>
                <a:latin typeface="Arial" pitchFamily="34" charset="0"/>
                <a:ea typeface="+mn-ea"/>
                <a:cs typeface="Arial" pitchFamily="34" charset="0"/>
              </a:rPr>
              <a:t> now they have to adhere to DOT (materials of trade exemption) which allows the transportation of up to 37.5 pounds of medical waste (&gt;35.2</a:t>
            </a:r>
            <a:r>
              <a:rPr lang="en-US" sz="1600" kern="1200" baseline="0" dirty="0" smtClean="0">
                <a:solidFill>
                  <a:schemeClr val="tx1"/>
                </a:solidFill>
                <a:effectLst/>
                <a:latin typeface="Arial" pitchFamily="34" charset="0"/>
                <a:ea typeface="+mn-ea"/>
                <a:cs typeface="Arial" pitchFamily="34" charset="0"/>
              </a:rPr>
              <a:t> pounds requires a hazardous waste haulers license)</a:t>
            </a:r>
            <a:r>
              <a:rPr lang="en-US" sz="1600" kern="1200" dirty="0" smtClean="0">
                <a:solidFill>
                  <a:schemeClr val="tx1"/>
                </a:solidFill>
                <a:effectLst/>
                <a:latin typeface="Arial" pitchFamily="34" charset="0"/>
                <a:ea typeface="+mn-ea"/>
                <a:cs typeface="Arial"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effectLst/>
                <a:latin typeface="Arial" pitchFamily="34" charset="0"/>
                <a:ea typeface="+mn-ea"/>
                <a:cs typeface="Arial" pitchFamily="34" charset="0"/>
              </a:rPr>
              <a:t>-Additional Information in MWMP: </a:t>
            </a:r>
            <a:r>
              <a:rPr lang="en-US" sz="1600" b="0" kern="1200" dirty="0" smtClean="0">
                <a:solidFill>
                  <a:schemeClr val="tx1"/>
                </a:solidFill>
                <a:effectLst/>
                <a:latin typeface="Arial" pitchFamily="34" charset="0"/>
                <a:ea typeface="+mn-ea"/>
                <a:cs typeface="Arial" pitchFamily="34" charset="0"/>
              </a:rPr>
              <a:t>the additional information in the MWMP include how they</a:t>
            </a:r>
            <a:r>
              <a:rPr lang="en-US" sz="1600" b="0" kern="1200" baseline="0" dirty="0" smtClean="0">
                <a:solidFill>
                  <a:schemeClr val="tx1"/>
                </a:solidFill>
                <a:effectLst/>
                <a:latin typeface="Arial" pitchFamily="34" charset="0"/>
                <a:ea typeface="+mn-ea"/>
                <a:cs typeface="Arial" pitchFamily="34" charset="0"/>
              </a:rPr>
              <a:t> will categorize pharm waste, and a closure plan for any on-site treatment.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effectLst/>
                <a:latin typeface="Arial" pitchFamily="34" charset="0"/>
                <a:ea typeface="+mn-ea"/>
                <a:cs typeface="Arial" pitchFamily="34" charset="0"/>
              </a:rPr>
              <a:t>-Training:</a:t>
            </a:r>
            <a:r>
              <a:rPr lang="en-US" sz="1600" b="0" kern="1200" dirty="0" smtClean="0">
                <a:solidFill>
                  <a:schemeClr val="tx1"/>
                </a:solidFill>
                <a:effectLst/>
                <a:latin typeface="Arial" pitchFamily="34" charset="0"/>
                <a:ea typeface="+mn-ea"/>
                <a:cs typeface="Arial" pitchFamily="34" charset="0"/>
              </a:rPr>
              <a:t> includes documented initial and annual training for treatment operators</a:t>
            </a:r>
          </a:p>
          <a:p>
            <a:r>
              <a:rPr lang="en-US" sz="1600" b="1" dirty="0" smtClean="0">
                <a:latin typeface="Arial" pitchFamily="34" charset="0"/>
                <a:cs typeface="Arial" pitchFamily="34" charset="0"/>
              </a:rPr>
              <a:t>-Biohazard Bags:</a:t>
            </a:r>
            <a:r>
              <a:rPr lang="en-US" sz="1600" dirty="0" smtClean="0">
                <a:latin typeface="Arial" pitchFamily="34" charset="0"/>
                <a:cs typeface="Arial" pitchFamily="34" charset="0"/>
              </a:rPr>
              <a:t> Bags</a:t>
            </a:r>
            <a:r>
              <a:rPr lang="en-US" sz="1600" baseline="0" dirty="0" smtClean="0">
                <a:latin typeface="Arial" pitchFamily="34" charset="0"/>
                <a:cs typeface="Arial" pitchFamily="34" charset="0"/>
              </a:rPr>
              <a:t> must now meet DOT standards.  </a:t>
            </a:r>
            <a:endParaRPr lang="en-US" sz="1600" dirty="0" smtClean="0">
              <a:latin typeface="Arial" pitchFamily="34" charset="0"/>
              <a:cs typeface="Arial" pitchFamily="34" charset="0"/>
            </a:endParaRPr>
          </a:p>
          <a:p>
            <a:endParaRPr lang="en-US" sz="1600" b="0" dirty="0">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F630645-D3A7-4D8F-B5EA-3A18CFEB2B24}" type="slidenum">
              <a:rPr lang="en-US" smtClean="0"/>
              <a:t>35</a:t>
            </a:fld>
            <a:endParaRPr lang="en-US"/>
          </a:p>
        </p:txBody>
      </p:sp>
    </p:spTree>
    <p:extLst>
      <p:ext uri="{BB962C8B-B14F-4D97-AF65-F5344CB8AC3E}">
        <p14:creationId xmlns:p14="http://schemas.microsoft.com/office/powerpoint/2010/main" val="814780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2B1C7D-B1F1-4C5E-AF86-2954FDB0EB8F}" type="slidenum">
              <a:rPr lang="en-US" smtClean="0"/>
              <a:pPr>
                <a:defRPr/>
              </a:pPr>
              <a:t>2</a:t>
            </a:fld>
            <a:endParaRPr lang="en-US"/>
          </a:p>
        </p:txBody>
      </p:sp>
    </p:spTree>
    <p:extLst>
      <p:ext uri="{BB962C8B-B14F-4D97-AF65-F5344CB8AC3E}">
        <p14:creationId xmlns:p14="http://schemas.microsoft.com/office/powerpoint/2010/main" val="3886062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5" name="Rectangle 3"/>
          <p:cNvSpPr>
            <a:spLocks noGrp="1" noChangeArrowheads="1"/>
          </p:cNvSpPr>
          <p:nvPr>
            <p:ph type="body" idx="1"/>
          </p:nvPr>
        </p:nvSpPr>
        <p:spPr bwMode="auto">
          <a:xfrm>
            <a:off x="914711" y="4344025"/>
            <a:ext cx="5028579" cy="411448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lstStyle/>
          <a:p>
            <a:endParaRPr lang="en-US" altLang="en-US"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2B1C7D-B1F1-4C5E-AF86-2954FDB0EB8F}" type="slidenum">
              <a:rPr lang="en-US" smtClean="0"/>
              <a:pPr>
                <a:defRPr/>
              </a:pPr>
              <a:t>39</a:t>
            </a:fld>
            <a:endParaRPr lang="en-US"/>
          </a:p>
        </p:txBody>
      </p:sp>
    </p:spTree>
    <p:extLst>
      <p:ext uri="{BB962C8B-B14F-4D97-AF65-F5344CB8AC3E}">
        <p14:creationId xmlns:p14="http://schemas.microsoft.com/office/powerpoint/2010/main" val="120382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Notes Placeholder 2"/>
          <p:cNvSpPr>
            <a:spLocks noGrp="1"/>
          </p:cNvSpPr>
          <p:nvPr>
            <p:ph type="body" idx="1"/>
          </p:nvPr>
        </p:nvSpPr>
        <p:spPr>
          <a:xfrm>
            <a:off x="686421" y="4344025"/>
            <a:ext cx="5485158" cy="4114488"/>
          </a:xfrm>
          <a:prstGeom prst="rect">
            <a:avLst/>
          </a:prstGeom>
        </p:spPr>
        <p:txBody>
          <a:bodyPr/>
          <a:lstStyle/>
          <a:p>
            <a:pPr>
              <a:defRPr/>
            </a:pPr>
            <a:r>
              <a:rPr lang="en-US" b="1" dirty="0" smtClean="0">
                <a:solidFill>
                  <a:schemeClr val="accent2">
                    <a:lumMod val="60000"/>
                    <a:lumOff val="40000"/>
                  </a:schemeClr>
                </a:solidFill>
              </a:rPr>
              <a:t>Turnaround</a:t>
            </a:r>
            <a:r>
              <a:rPr lang="en-US" dirty="0" smtClean="0"/>
              <a:t>: means a planned process shutdown for the purpose of repair, maintenance, process modification, equipment upgrade or other significant process activity. </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2B1C7D-B1F1-4C5E-AF86-2954FDB0EB8F}" type="slidenum">
              <a:rPr lang="en-US" smtClean="0"/>
              <a:pPr>
                <a:defRPr/>
              </a:pPr>
              <a:t>48</a:t>
            </a:fld>
            <a:endParaRPr lang="en-US"/>
          </a:p>
        </p:txBody>
      </p:sp>
    </p:spTree>
    <p:extLst>
      <p:ext uri="{BB962C8B-B14F-4D97-AF65-F5344CB8AC3E}">
        <p14:creationId xmlns:p14="http://schemas.microsoft.com/office/powerpoint/2010/main" val="3572629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2B1C7D-B1F1-4C5E-AF86-2954FDB0EB8F}" type="slidenum">
              <a:rPr lang="en-US" smtClean="0"/>
              <a:pPr>
                <a:defRPr/>
              </a:pPr>
              <a:t>50</a:t>
            </a:fld>
            <a:endParaRPr lang="en-US"/>
          </a:p>
        </p:txBody>
      </p:sp>
    </p:spTree>
    <p:extLst>
      <p:ext uri="{BB962C8B-B14F-4D97-AF65-F5344CB8AC3E}">
        <p14:creationId xmlns:p14="http://schemas.microsoft.com/office/powerpoint/2010/main" val="906613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p:spPr>
        <p:txBody>
          <a:bodyPr/>
          <a:lstStyle/>
          <a:p>
            <a:fld id="{DB721F3A-9521-44DC-A39D-74AF42202BD9}" type="slidenum">
              <a:rPr lang="en-US">
                <a:solidFill>
                  <a:prstClr val="black"/>
                </a:solidFill>
              </a:rPr>
              <a:pPr/>
              <a:t>4</a:t>
            </a:fld>
            <a:endParaRPr lang="en-US">
              <a:solidFill>
                <a:prstClr val="black"/>
              </a:solidFill>
            </a:endParaRPr>
          </a:p>
        </p:txBody>
      </p:sp>
      <p:sp>
        <p:nvSpPr>
          <p:cNvPr id="12290" name="Rectangle 2"/>
          <p:cNvSpPr>
            <a:spLocks noGrp="1" noRot="1" noChangeAspect="1" noChangeArrowheads="1"/>
          </p:cNvSpPr>
          <p:nvPr>
            <p:ph type="sldImg"/>
          </p:nvPr>
        </p:nvSpPr>
        <p:spPr>
          <a:solidFill>
            <a:srgbClr val="FFFFFF"/>
          </a:solidFill>
          <a:ln/>
        </p:spPr>
      </p:sp>
      <p:sp>
        <p:nvSpPr>
          <p:cNvPr id="12291" name="Rectangle 3"/>
          <p:cNvSpPr>
            <a:spLocks noGrp="1" noChangeArrowheads="1"/>
          </p:cNvSpPr>
          <p:nvPr>
            <p:ph type="body" idx="1"/>
          </p:nvPr>
        </p:nvSpPr>
        <p:spPr>
          <a:solidFill>
            <a:srgbClr val="FFFFFF"/>
          </a:solidFill>
          <a:ln>
            <a:solidFill>
              <a:srgbClr val="000000"/>
            </a:solidFill>
          </a:ln>
        </p:spPr>
        <p:txBody>
          <a:bodyPr/>
          <a:lstStyle/>
          <a:p>
            <a:pPr>
              <a:spcBef>
                <a:spcPct val="0"/>
              </a:spcBef>
              <a:spcAft>
                <a:spcPts val="393"/>
              </a:spcAft>
            </a:pPr>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476477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183"/>
              </a:spcBef>
              <a:spcAft>
                <a:spcPts val="394"/>
              </a:spcAft>
            </a:pPr>
            <a:r>
              <a:rPr lang="en-US" sz="1600" b="1" dirty="0">
                <a:ea typeface="ＭＳ Ｐゴシック" charset="0"/>
                <a:cs typeface="ＭＳ Ｐゴシック" charset="0"/>
              </a:rPr>
              <a:t>READ</a:t>
            </a:r>
            <a:endParaRPr lang="en-US" sz="1600" dirty="0">
              <a:ea typeface="ＭＳ Ｐゴシック" charset="0"/>
              <a:cs typeface="ＭＳ Ｐゴシック" charset="0"/>
            </a:endParaRPr>
          </a:p>
        </p:txBody>
      </p:sp>
      <p:sp>
        <p:nvSpPr>
          <p:cNvPr id="287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32556" indent="-281753" eaLnBrk="0" hangingPunct="0">
              <a:defRPr>
                <a:solidFill>
                  <a:schemeClr val="tx1"/>
                </a:solidFill>
                <a:latin typeface="Arial" charset="0"/>
                <a:ea typeface="ＭＳ Ｐゴシック" charset="0"/>
              </a:defRPr>
            </a:lvl2pPr>
            <a:lvl3pPr marL="1127009" indent="-225402" eaLnBrk="0" hangingPunct="0">
              <a:defRPr>
                <a:solidFill>
                  <a:schemeClr val="tx1"/>
                </a:solidFill>
                <a:latin typeface="Arial" charset="0"/>
                <a:ea typeface="ＭＳ Ｐゴシック" charset="0"/>
              </a:defRPr>
            </a:lvl3pPr>
            <a:lvl4pPr marL="1577814" indent="-225402" eaLnBrk="0" hangingPunct="0">
              <a:defRPr>
                <a:solidFill>
                  <a:schemeClr val="tx1"/>
                </a:solidFill>
                <a:latin typeface="Arial" charset="0"/>
                <a:ea typeface="ＭＳ Ｐゴシック" charset="0"/>
              </a:defRPr>
            </a:lvl4pPr>
            <a:lvl5pPr marL="2028618" indent="-225402" eaLnBrk="0" hangingPunct="0">
              <a:defRPr>
                <a:solidFill>
                  <a:schemeClr val="tx1"/>
                </a:solidFill>
                <a:latin typeface="Arial" charset="0"/>
                <a:ea typeface="ＭＳ Ｐゴシック" charset="0"/>
              </a:defRPr>
            </a:lvl5pPr>
            <a:lvl6pPr marL="2479421" indent="-225402" eaLnBrk="0" fontAlgn="base" hangingPunct="0">
              <a:spcBef>
                <a:spcPct val="0"/>
              </a:spcBef>
              <a:spcAft>
                <a:spcPct val="0"/>
              </a:spcAft>
              <a:defRPr>
                <a:solidFill>
                  <a:schemeClr val="tx1"/>
                </a:solidFill>
                <a:latin typeface="Arial" charset="0"/>
                <a:ea typeface="ＭＳ Ｐゴシック" charset="0"/>
              </a:defRPr>
            </a:lvl6pPr>
            <a:lvl7pPr marL="2930226" indent="-225402" eaLnBrk="0" fontAlgn="base" hangingPunct="0">
              <a:spcBef>
                <a:spcPct val="0"/>
              </a:spcBef>
              <a:spcAft>
                <a:spcPct val="0"/>
              </a:spcAft>
              <a:defRPr>
                <a:solidFill>
                  <a:schemeClr val="tx1"/>
                </a:solidFill>
                <a:latin typeface="Arial" charset="0"/>
                <a:ea typeface="ＭＳ Ｐゴシック" charset="0"/>
              </a:defRPr>
            </a:lvl7pPr>
            <a:lvl8pPr marL="3381029" indent="-225402" eaLnBrk="0" fontAlgn="base" hangingPunct="0">
              <a:spcBef>
                <a:spcPct val="0"/>
              </a:spcBef>
              <a:spcAft>
                <a:spcPct val="0"/>
              </a:spcAft>
              <a:defRPr>
                <a:solidFill>
                  <a:schemeClr val="tx1"/>
                </a:solidFill>
                <a:latin typeface="Arial" charset="0"/>
                <a:ea typeface="ＭＳ Ｐゴシック" charset="0"/>
              </a:defRPr>
            </a:lvl8pPr>
            <a:lvl9pPr marL="3831833" indent="-22540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949DA69-BFC8-AD4F-BFFD-91F952F2C0B1}" type="slidenum">
              <a:rPr lang="en-US">
                <a:solidFill>
                  <a:prstClr val="black"/>
                </a:solidFill>
              </a:rPr>
              <a:pPr eaLnBrk="1" hangingPunct="1"/>
              <a:t>5</a:t>
            </a:fld>
            <a:endParaRPr lang="en-US">
              <a:solidFill>
                <a:prstClr val="black"/>
              </a:solidFill>
            </a:endParaRPr>
          </a:p>
        </p:txBody>
      </p:sp>
    </p:spTree>
    <p:extLst>
      <p:ext uri="{BB962C8B-B14F-4D97-AF65-F5344CB8AC3E}">
        <p14:creationId xmlns:p14="http://schemas.microsoft.com/office/powerpoint/2010/main" val="46493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183"/>
              </a:spcBef>
              <a:spcAft>
                <a:spcPts val="394"/>
              </a:spcAft>
            </a:pPr>
            <a:r>
              <a:rPr lang="en-US" sz="1600" dirty="0">
                <a:ea typeface="ＭＳ Ｐゴシック" charset="0"/>
                <a:cs typeface="ＭＳ Ｐゴシック" charset="0"/>
              </a:rPr>
              <a:t>Business and Regulator sign-in portals</a:t>
            </a:r>
          </a:p>
          <a:p>
            <a:pPr>
              <a:spcBef>
                <a:spcPct val="0"/>
              </a:spcBef>
              <a:spcAft>
                <a:spcPts val="394"/>
              </a:spcAft>
            </a:pPr>
            <a:endParaRPr lang="en-US" sz="1600" dirty="0">
              <a:ea typeface="ＭＳ Ｐゴシック" charset="0"/>
              <a:cs typeface="ＭＳ Ｐゴシック" charset="0"/>
            </a:endParaRPr>
          </a:p>
          <a:p>
            <a:pPr>
              <a:spcBef>
                <a:spcPct val="0"/>
              </a:spcBef>
              <a:spcAft>
                <a:spcPts val="394"/>
              </a:spcAft>
            </a:pPr>
            <a:r>
              <a:rPr lang="en-US" sz="1600" dirty="0">
                <a:ea typeface="ＭＳ Ｐゴシック" charset="0"/>
                <a:cs typeface="ＭＳ Ｐゴシック" charset="0"/>
              </a:rPr>
              <a:t>-&gt; http://cers.calepa.ca.gov/</a:t>
            </a:r>
          </a:p>
        </p:txBody>
      </p:sp>
      <p:sp>
        <p:nvSpPr>
          <p:cNvPr id="287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32556" indent="-281753" eaLnBrk="0" hangingPunct="0">
              <a:defRPr>
                <a:solidFill>
                  <a:schemeClr val="tx1"/>
                </a:solidFill>
                <a:latin typeface="Arial" charset="0"/>
                <a:ea typeface="ＭＳ Ｐゴシック" charset="0"/>
              </a:defRPr>
            </a:lvl2pPr>
            <a:lvl3pPr marL="1127009" indent="-225402" eaLnBrk="0" hangingPunct="0">
              <a:defRPr>
                <a:solidFill>
                  <a:schemeClr val="tx1"/>
                </a:solidFill>
                <a:latin typeface="Arial" charset="0"/>
                <a:ea typeface="ＭＳ Ｐゴシック" charset="0"/>
              </a:defRPr>
            </a:lvl3pPr>
            <a:lvl4pPr marL="1577814" indent="-225402" eaLnBrk="0" hangingPunct="0">
              <a:defRPr>
                <a:solidFill>
                  <a:schemeClr val="tx1"/>
                </a:solidFill>
                <a:latin typeface="Arial" charset="0"/>
                <a:ea typeface="ＭＳ Ｐゴシック" charset="0"/>
              </a:defRPr>
            </a:lvl4pPr>
            <a:lvl5pPr marL="2028618" indent="-225402" eaLnBrk="0" hangingPunct="0">
              <a:defRPr>
                <a:solidFill>
                  <a:schemeClr val="tx1"/>
                </a:solidFill>
                <a:latin typeface="Arial" charset="0"/>
                <a:ea typeface="ＭＳ Ｐゴシック" charset="0"/>
              </a:defRPr>
            </a:lvl5pPr>
            <a:lvl6pPr marL="2479421" indent="-225402" eaLnBrk="0" fontAlgn="base" hangingPunct="0">
              <a:spcBef>
                <a:spcPct val="0"/>
              </a:spcBef>
              <a:spcAft>
                <a:spcPct val="0"/>
              </a:spcAft>
              <a:defRPr>
                <a:solidFill>
                  <a:schemeClr val="tx1"/>
                </a:solidFill>
                <a:latin typeface="Arial" charset="0"/>
                <a:ea typeface="ＭＳ Ｐゴシック" charset="0"/>
              </a:defRPr>
            </a:lvl6pPr>
            <a:lvl7pPr marL="2930226" indent="-225402" eaLnBrk="0" fontAlgn="base" hangingPunct="0">
              <a:spcBef>
                <a:spcPct val="0"/>
              </a:spcBef>
              <a:spcAft>
                <a:spcPct val="0"/>
              </a:spcAft>
              <a:defRPr>
                <a:solidFill>
                  <a:schemeClr val="tx1"/>
                </a:solidFill>
                <a:latin typeface="Arial" charset="0"/>
                <a:ea typeface="ＭＳ Ｐゴシック" charset="0"/>
              </a:defRPr>
            </a:lvl7pPr>
            <a:lvl8pPr marL="3381029" indent="-225402" eaLnBrk="0" fontAlgn="base" hangingPunct="0">
              <a:spcBef>
                <a:spcPct val="0"/>
              </a:spcBef>
              <a:spcAft>
                <a:spcPct val="0"/>
              </a:spcAft>
              <a:defRPr>
                <a:solidFill>
                  <a:schemeClr val="tx1"/>
                </a:solidFill>
                <a:latin typeface="Arial" charset="0"/>
                <a:ea typeface="ＭＳ Ｐゴシック" charset="0"/>
              </a:defRPr>
            </a:lvl8pPr>
            <a:lvl9pPr marL="3831833" indent="-22540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949DA69-BFC8-AD4F-BFFD-91F952F2C0B1}" type="slidenum">
              <a:rPr lang="en-US">
                <a:solidFill>
                  <a:prstClr val="black"/>
                </a:solidFill>
              </a:rPr>
              <a:pPr eaLnBrk="1" hangingPunct="1"/>
              <a:t>6</a:t>
            </a:fld>
            <a:endParaRPr lang="en-US">
              <a:solidFill>
                <a:prstClr val="black"/>
              </a:solidFill>
            </a:endParaRPr>
          </a:p>
        </p:txBody>
      </p:sp>
    </p:spTree>
    <p:extLst>
      <p:ext uri="{BB962C8B-B14F-4D97-AF65-F5344CB8AC3E}">
        <p14:creationId xmlns:p14="http://schemas.microsoft.com/office/powerpoint/2010/main" val="1799677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7301" eaLnBrk="0" fontAlgn="base" hangingPunct="0">
              <a:spcBef>
                <a:spcPts val="1183"/>
              </a:spcBef>
              <a:spcAft>
                <a:spcPts val="394"/>
              </a:spcAft>
              <a:defRPr/>
            </a:pPr>
            <a:r>
              <a:rPr lang="en-US" sz="1600" b="1" dirty="0">
                <a:latin typeface="Arial" pitchFamily="34" charset="0"/>
                <a:cs typeface="Arial" pitchFamily="34" charset="0"/>
              </a:rPr>
              <a:t>Common Tasks </a:t>
            </a:r>
            <a:r>
              <a:rPr lang="en-US" sz="1600" dirty="0">
                <a:latin typeface="Arial" pitchFamily="34" charset="0"/>
                <a:cs typeface="Arial" pitchFamily="34" charset="0"/>
              </a:rPr>
              <a:t>is how you will manage your facilities/business</a:t>
            </a:r>
          </a:p>
          <a:p>
            <a:pPr>
              <a:spcBef>
                <a:spcPts val="1183"/>
              </a:spcBef>
              <a:spcAft>
                <a:spcPts val="394"/>
              </a:spcAft>
            </a:pPr>
            <a:endParaRPr lang="en-US" sz="1600" dirty="0">
              <a:latin typeface="Arial" charset="0"/>
              <a:ea typeface="ＭＳ Ｐゴシック" charset="0"/>
              <a:cs typeface="ＭＳ Ｐゴシック" charset="0"/>
            </a:endParaRPr>
          </a:p>
        </p:txBody>
      </p:sp>
      <p:sp>
        <p:nvSpPr>
          <p:cNvPr id="287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32556" indent="-281753" eaLnBrk="0" hangingPunct="0">
              <a:defRPr>
                <a:solidFill>
                  <a:schemeClr val="tx1"/>
                </a:solidFill>
                <a:latin typeface="Arial" charset="0"/>
                <a:ea typeface="ＭＳ Ｐゴシック" charset="0"/>
              </a:defRPr>
            </a:lvl2pPr>
            <a:lvl3pPr marL="1127009" indent="-225402" eaLnBrk="0" hangingPunct="0">
              <a:defRPr>
                <a:solidFill>
                  <a:schemeClr val="tx1"/>
                </a:solidFill>
                <a:latin typeface="Arial" charset="0"/>
                <a:ea typeface="ＭＳ Ｐゴシック" charset="0"/>
              </a:defRPr>
            </a:lvl3pPr>
            <a:lvl4pPr marL="1577814" indent="-225402" eaLnBrk="0" hangingPunct="0">
              <a:defRPr>
                <a:solidFill>
                  <a:schemeClr val="tx1"/>
                </a:solidFill>
                <a:latin typeface="Arial" charset="0"/>
                <a:ea typeface="ＭＳ Ｐゴシック" charset="0"/>
              </a:defRPr>
            </a:lvl4pPr>
            <a:lvl5pPr marL="2028618" indent="-225402" eaLnBrk="0" hangingPunct="0">
              <a:defRPr>
                <a:solidFill>
                  <a:schemeClr val="tx1"/>
                </a:solidFill>
                <a:latin typeface="Arial" charset="0"/>
                <a:ea typeface="ＭＳ Ｐゴシック" charset="0"/>
              </a:defRPr>
            </a:lvl5pPr>
            <a:lvl6pPr marL="2479421" indent="-225402" eaLnBrk="0" fontAlgn="base" hangingPunct="0">
              <a:spcBef>
                <a:spcPct val="0"/>
              </a:spcBef>
              <a:spcAft>
                <a:spcPct val="0"/>
              </a:spcAft>
              <a:defRPr>
                <a:solidFill>
                  <a:schemeClr val="tx1"/>
                </a:solidFill>
                <a:latin typeface="Arial" charset="0"/>
                <a:ea typeface="ＭＳ Ｐゴシック" charset="0"/>
              </a:defRPr>
            </a:lvl6pPr>
            <a:lvl7pPr marL="2930226" indent="-225402" eaLnBrk="0" fontAlgn="base" hangingPunct="0">
              <a:spcBef>
                <a:spcPct val="0"/>
              </a:spcBef>
              <a:spcAft>
                <a:spcPct val="0"/>
              </a:spcAft>
              <a:defRPr>
                <a:solidFill>
                  <a:schemeClr val="tx1"/>
                </a:solidFill>
                <a:latin typeface="Arial" charset="0"/>
                <a:ea typeface="ＭＳ Ｐゴシック" charset="0"/>
              </a:defRPr>
            </a:lvl7pPr>
            <a:lvl8pPr marL="3381029" indent="-225402" eaLnBrk="0" fontAlgn="base" hangingPunct="0">
              <a:spcBef>
                <a:spcPct val="0"/>
              </a:spcBef>
              <a:spcAft>
                <a:spcPct val="0"/>
              </a:spcAft>
              <a:defRPr>
                <a:solidFill>
                  <a:schemeClr val="tx1"/>
                </a:solidFill>
                <a:latin typeface="Arial" charset="0"/>
                <a:ea typeface="ＭＳ Ｐゴシック" charset="0"/>
              </a:defRPr>
            </a:lvl8pPr>
            <a:lvl9pPr marL="3831833" indent="-22540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949DA69-BFC8-AD4F-BFFD-91F952F2C0B1}" type="slidenum">
              <a:rPr lang="en-US">
                <a:solidFill>
                  <a:prstClr val="black"/>
                </a:solidFill>
              </a:rPr>
              <a:pPr eaLnBrk="1" hangingPunct="1"/>
              <a:t>7</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E0B158D-F044-4AAE-87EC-1AA01A03DCB7}" type="slidenum">
              <a:rPr lang="en-US" smtClean="0"/>
              <a:pPr/>
              <a:t>9</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lnSpc>
                <a:spcPct val="80000"/>
              </a:lnSpc>
            </a:pPr>
            <a:r>
              <a:rPr lang="en-US" sz="1600" dirty="0">
                <a:effectLst>
                  <a:outerShdw blurRad="38100" dist="38100" dir="2700000" algn="tl">
                    <a:srgbClr val="000000">
                      <a:alpha val="43137"/>
                    </a:srgbClr>
                  </a:outerShdw>
                </a:effectLst>
                <a:latin typeface="Arial" charset="0"/>
              </a:rPr>
              <a:t>Your facility will be regulated under APSA if the facility is subject to the oil pollution prevention regulations at 40 CFR, 112 or has a </a:t>
            </a:r>
            <a:r>
              <a:rPr lang="en-US" sz="1600" b="1" u="sng" dirty="0">
                <a:effectLst>
                  <a:outerShdw blurRad="38100" dist="38100" dir="2700000" algn="tl">
                    <a:srgbClr val="000000">
                      <a:alpha val="43137"/>
                    </a:srgbClr>
                  </a:outerShdw>
                </a:effectLst>
                <a:latin typeface="Arial" charset="0"/>
              </a:rPr>
              <a:t>storage capacity of 1,320 gallons or more </a:t>
            </a:r>
            <a:r>
              <a:rPr lang="en-US" sz="1600" b="1" u="sng" dirty="0">
                <a:solidFill>
                  <a:schemeClr val="bg2"/>
                </a:solidFill>
                <a:effectLst>
                  <a:outerShdw blurRad="38100" dist="38100" dir="2700000" algn="tl">
                    <a:srgbClr val="000000">
                      <a:alpha val="43137"/>
                    </a:srgbClr>
                  </a:outerShdw>
                </a:effectLst>
                <a:latin typeface="Arial" charset="0"/>
              </a:rPr>
              <a:t>of petroleum</a:t>
            </a:r>
            <a:r>
              <a:rPr lang="en-US" sz="1600" b="1" dirty="0">
                <a:solidFill>
                  <a:schemeClr val="bg2"/>
                </a:solidFill>
                <a:effectLst>
                  <a:outerShdw blurRad="38100" dist="38100" dir="2700000" algn="tl">
                    <a:srgbClr val="000000">
                      <a:alpha val="43137"/>
                    </a:srgbClr>
                  </a:outerShdw>
                </a:effectLst>
                <a:latin typeface="Arial" charset="0"/>
              </a:rPr>
              <a:t> </a:t>
            </a:r>
          </a:p>
          <a:p>
            <a:pPr eaLnBrk="1" hangingPunct="1">
              <a:lnSpc>
                <a:spcPct val="80000"/>
              </a:lnSpc>
            </a:pPr>
            <a:r>
              <a:rPr lang="en-US" sz="1600" dirty="0"/>
              <a:t>--APSA only regulates Petroleum, SPCC regulates OIL--</a:t>
            </a:r>
          </a:p>
          <a:p>
            <a:pPr eaLnBrk="1" hangingPunct="1">
              <a:lnSpc>
                <a:spcPct val="80000"/>
              </a:lnSpc>
            </a:pPr>
            <a:endParaRPr lang="en-US" sz="1600" dirty="0"/>
          </a:p>
          <a:p>
            <a:pPr eaLnBrk="1" hangingPunct="1">
              <a:lnSpc>
                <a:spcPct val="80000"/>
              </a:lnSpc>
            </a:pPr>
            <a:r>
              <a:rPr lang="en-US" sz="1600" u="sng" dirty="0"/>
              <a:t>(</a:t>
            </a:r>
            <a:r>
              <a:rPr lang="en-US" sz="1600" dirty="0"/>
              <a:t>H&amp;SC 25270.3 states that regardless of whether the tank facility has a reasonable expectation of discharging oil to a navigable waterway, if the tank facility is subject to the oil pollution prevention regulations specified in Part 112 commencing with Section 112. 1 of Subchapter D of Chapter I of Title 40 of the Code of Federal Regulations they are subject to APSA. )</a:t>
            </a:r>
            <a:endParaRPr lang="en-US" sz="1600" u="sng"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440AF7C-FFFC-49AD-9346-09DF105A18C8}" type="slidenum">
              <a:rPr lang="en-US" smtClean="0"/>
              <a:pPr/>
              <a:t>12</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z="1600" dirty="0"/>
              <a:t>As I said earlier, California APSA </a:t>
            </a:r>
            <a:r>
              <a:rPr lang="en-US" sz="1600" u="sng" dirty="0"/>
              <a:t>conditionally</a:t>
            </a:r>
            <a:r>
              <a:rPr lang="en-US" sz="1600" dirty="0"/>
              <a:t> exempts farms, logging sites and construction sites if:</a:t>
            </a:r>
          </a:p>
          <a:p>
            <a:pPr eaLnBrk="1" hangingPunct="1"/>
            <a:r>
              <a:rPr lang="en-US" sz="1600" dirty="0"/>
              <a:t>1-no storage tank exceeds 20,000 gallons, and</a:t>
            </a:r>
          </a:p>
          <a:p>
            <a:pPr eaLnBrk="1" hangingPunct="1"/>
            <a:r>
              <a:rPr lang="en-US" sz="1600" dirty="0"/>
              <a:t>2-the cumulative storage capacity does not exceed 100,000 gallons.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B356997-DE72-462F-BBA8-CD7DDB1144FD}" type="slidenum">
              <a:rPr lang="en-US" smtClean="0"/>
              <a:pPr/>
              <a:t>13</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z="1600" dirty="0"/>
              <a:t>To maintain the this conditional exemption, sites must </a:t>
            </a:r>
          </a:p>
          <a:p>
            <a:pPr eaLnBrk="1" hangingPunct="1"/>
            <a:r>
              <a:rPr lang="en-US" sz="1600" dirty="0"/>
              <a:t>*conduct daily inspections, </a:t>
            </a:r>
          </a:p>
          <a:p>
            <a:pPr eaLnBrk="1" hangingPunct="1"/>
            <a:r>
              <a:rPr lang="en-US" sz="1600" dirty="0"/>
              <a:t>*allow the CUPA to perform inspections at the facility, </a:t>
            </a:r>
          </a:p>
          <a:p>
            <a:pPr eaLnBrk="1" hangingPunct="1"/>
            <a:r>
              <a:rPr lang="en-US" sz="1600" dirty="0"/>
              <a:t>*and if asked to do so, install secondary containment. </a:t>
            </a:r>
          </a:p>
          <a:p>
            <a:pPr eaLnBrk="1" hangingPunct="1"/>
            <a:r>
              <a:rPr lang="en-US" sz="1600" dirty="0"/>
              <a:t>*(NOTE: these facilities are not exempt from federal SPCC requirements enforced by US EPA.)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pPr>
              <a:defRPr/>
            </a:pPr>
            <a:fld id="{C65AB867-0788-4282-A52B-0FB2ECD4EB23}" type="datetime1">
              <a:rPr lang="en-US" smtClean="0"/>
              <a:t>7/25/2016</a:t>
            </a:fld>
            <a:endParaRPr lang="en-US"/>
          </a:p>
        </p:txBody>
      </p:sp>
      <p:sp>
        <p:nvSpPr>
          <p:cNvPr id="17" name="Footer Placeholder 16"/>
          <p:cNvSpPr>
            <a:spLocks noGrp="1"/>
          </p:cNvSpPr>
          <p:nvPr>
            <p:ph type="ftr" sz="quarter" idx="11"/>
          </p:nvPr>
        </p:nvSpPr>
        <p:spPr/>
        <p:txBody>
          <a:bodyPr/>
          <a:lstStyle>
            <a:extLst/>
          </a:lstStyle>
          <a:p>
            <a:pPr>
              <a:defRPr/>
            </a:pPr>
            <a:r>
              <a:rPr lang="en-US" smtClean="0"/>
              <a:t>Stanislaus County </a:t>
            </a:r>
            <a:endParaRPr lang="en-US"/>
          </a:p>
        </p:txBody>
      </p:sp>
      <p:sp>
        <p:nvSpPr>
          <p:cNvPr id="29" name="Slide Number Placeholder 28"/>
          <p:cNvSpPr>
            <a:spLocks noGrp="1"/>
          </p:cNvSpPr>
          <p:nvPr>
            <p:ph type="sldNum" sz="quarter" idx="12"/>
          </p:nvPr>
        </p:nvSpPr>
        <p:spPr/>
        <p:txBody>
          <a:bodyPr/>
          <a:lstStyle>
            <a:extLst/>
          </a:lstStyle>
          <a:p>
            <a:pPr>
              <a:defRPr/>
            </a:pPr>
            <a:fld id="{0C0A253C-CDD1-44BE-B21E-1716BD1BC4FB}" type="slidenum">
              <a:rPr lang="en-US" smtClean="0"/>
              <a:pPr>
                <a:defRPr/>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EF12EC19-CEB1-4253-B0FC-7004FCEEACB9}" type="datetime1">
              <a:rPr lang="en-US" smtClean="0"/>
              <a:t>7/25/2016</a:t>
            </a:fld>
            <a:endParaRPr lang="en-US"/>
          </a:p>
        </p:txBody>
      </p:sp>
      <p:sp>
        <p:nvSpPr>
          <p:cNvPr id="5" name="Footer Placeholder 4"/>
          <p:cNvSpPr>
            <a:spLocks noGrp="1"/>
          </p:cNvSpPr>
          <p:nvPr>
            <p:ph type="ftr" sz="quarter" idx="11"/>
          </p:nvPr>
        </p:nvSpPr>
        <p:spPr/>
        <p:txBody>
          <a:bodyPr/>
          <a:lstStyle>
            <a:extLst/>
          </a:lstStyle>
          <a:p>
            <a:pPr>
              <a:defRPr/>
            </a:pPr>
            <a:r>
              <a:rPr lang="en-US" smtClean="0"/>
              <a:t>Stanislaus County </a:t>
            </a:r>
            <a:endParaRPr lang="en-US"/>
          </a:p>
        </p:txBody>
      </p:sp>
      <p:sp>
        <p:nvSpPr>
          <p:cNvPr id="6" name="Slide Number Placeholder 5"/>
          <p:cNvSpPr>
            <a:spLocks noGrp="1"/>
          </p:cNvSpPr>
          <p:nvPr>
            <p:ph type="sldNum" sz="quarter" idx="12"/>
          </p:nvPr>
        </p:nvSpPr>
        <p:spPr/>
        <p:txBody>
          <a:bodyPr/>
          <a:lstStyle>
            <a:extLst/>
          </a:lstStyle>
          <a:p>
            <a:pPr>
              <a:defRPr/>
            </a:pPr>
            <a:fld id="{DAAFBD64-5212-4456-A53F-2E2F20FFCE9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4F1E802F-D873-4081-8A23-1E701B803E0F}" type="datetime1">
              <a:rPr lang="en-US" smtClean="0"/>
              <a:t>7/25/2016</a:t>
            </a:fld>
            <a:endParaRPr lang="en-US"/>
          </a:p>
        </p:txBody>
      </p:sp>
      <p:sp>
        <p:nvSpPr>
          <p:cNvPr id="5" name="Footer Placeholder 4"/>
          <p:cNvSpPr>
            <a:spLocks noGrp="1"/>
          </p:cNvSpPr>
          <p:nvPr>
            <p:ph type="ftr" sz="quarter" idx="11"/>
          </p:nvPr>
        </p:nvSpPr>
        <p:spPr/>
        <p:txBody>
          <a:bodyPr/>
          <a:lstStyle>
            <a:extLst/>
          </a:lstStyle>
          <a:p>
            <a:pPr>
              <a:defRPr/>
            </a:pPr>
            <a:r>
              <a:rPr lang="en-US" smtClean="0"/>
              <a:t>Stanislaus County </a:t>
            </a:r>
            <a:endParaRPr lang="en-US"/>
          </a:p>
        </p:txBody>
      </p:sp>
      <p:sp>
        <p:nvSpPr>
          <p:cNvPr id="6" name="Slide Number Placeholder 5"/>
          <p:cNvSpPr>
            <a:spLocks noGrp="1"/>
          </p:cNvSpPr>
          <p:nvPr>
            <p:ph type="sldNum" sz="quarter" idx="12"/>
          </p:nvPr>
        </p:nvSpPr>
        <p:spPr/>
        <p:txBody>
          <a:bodyPr/>
          <a:lstStyle>
            <a:extLst/>
          </a:lstStyle>
          <a:p>
            <a:pPr>
              <a:defRPr/>
            </a:pPr>
            <a:fld id="{EBEDF175-A69D-418C-96CE-6A334644F3BE}"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5" name="Picture 1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userDrawn="1"/>
        </p:nvSpPr>
        <p:spPr bwMode="auto">
          <a:xfrm>
            <a:off x="0" y="0"/>
            <a:ext cx="9177338" cy="6235700"/>
          </a:xfrm>
          <a:prstGeom prst="rect">
            <a:avLst/>
          </a:prstGeom>
          <a:gradFill rotWithShape="1">
            <a:gsLst>
              <a:gs pos="0">
                <a:srgbClr val="5B842B">
                  <a:alpha val="0"/>
                </a:srgbClr>
              </a:gs>
              <a:gs pos="100000">
                <a:srgbClr val="5B842B">
                  <a:alpha val="25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9" name="Picture 1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6400800"/>
            <a:ext cx="5302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5800" y="6357938"/>
            <a:ext cx="19812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11"/>
          <p:cNvSpPr>
            <a:spLocks noChangeShapeType="1"/>
          </p:cNvSpPr>
          <p:nvPr userDrawn="1"/>
        </p:nvSpPr>
        <p:spPr bwMode="auto">
          <a:xfrm>
            <a:off x="0" y="6248400"/>
            <a:ext cx="9144000" cy="0"/>
          </a:xfrm>
          <a:prstGeom prst="line">
            <a:avLst/>
          </a:prstGeom>
          <a:noFill/>
          <a:ln w="25400">
            <a:solidFill>
              <a:srgbClr val="5B842B">
                <a:alpha val="50195"/>
              </a:srgbClr>
            </a:solidFill>
            <a:round/>
            <a:headEnd/>
            <a:tailEnd/>
          </a:ln>
          <a:effectLst>
            <a:outerShdw blurRad="50800" dist="12700" dir="5400000" algn="tl" rotWithShape="0">
              <a:srgbClr val="000000">
                <a:alpha val="42998"/>
              </a:srgbClr>
            </a:outerShdw>
          </a:effectLst>
          <a:extLst>
            <a:ext uri="{909E8E84-426E-40DD-AFC4-6F175D3DCCD1}">
              <a14:hiddenFill xmlns:a14="http://schemas.microsoft.com/office/drawing/2010/main">
                <a:noFill/>
              </a14:hiddenFill>
            </a:ext>
          </a:extLst>
        </p:spPr>
        <p:txBody>
          <a:bodyPr/>
          <a:lstStyle/>
          <a:p>
            <a:endParaRPr lang="en-US"/>
          </a:p>
        </p:txBody>
      </p:sp>
      <p:sp>
        <p:nvSpPr>
          <p:cNvPr id="16" name="Text Placeholder 10"/>
          <p:cNvSpPr>
            <a:spLocks noGrp="1"/>
          </p:cNvSpPr>
          <p:nvPr>
            <p:ph type="body" sz="quarter" idx="16"/>
          </p:nvPr>
        </p:nvSpPr>
        <p:spPr>
          <a:xfrm>
            <a:off x="2743200" y="6477000"/>
            <a:ext cx="4038600" cy="304800"/>
          </a:xfrm>
        </p:spPr>
        <p:txBody>
          <a:bodyPr/>
          <a:lstStyle>
            <a:lvl1pPr marL="0" indent="0">
              <a:buFontTx/>
              <a:buNone/>
              <a:defRPr sz="1000" baseline="0">
                <a:solidFill>
                  <a:schemeClr val="accent1"/>
                </a:solidFill>
              </a:defRPr>
            </a:lvl1pPr>
            <a:lvl2pPr marL="457200" indent="0">
              <a:buFontTx/>
              <a:buNone/>
              <a:defRPr sz="1000">
                <a:solidFill>
                  <a:schemeClr val="tx2"/>
                </a:solidFill>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14" name="Slide Number Placeholder 21"/>
          <p:cNvSpPr>
            <a:spLocks noGrp="1"/>
          </p:cNvSpPr>
          <p:nvPr>
            <p:ph type="sldNum" sz="quarter" idx="17"/>
          </p:nvPr>
        </p:nvSpPr>
        <p:spPr/>
        <p:txBody>
          <a:bodyPr/>
          <a:lstStyle>
            <a:lvl1pPr>
              <a:defRPr/>
            </a:lvl1pPr>
          </a:lstStyle>
          <a:p>
            <a:fld id="{1B4D4CD0-D4FA-4E42-9C7F-88D00B5C246F}" type="slidenum">
              <a:rPr lang="en-US"/>
              <a:pPr/>
              <a:t>‹#›</a:t>
            </a:fld>
            <a:endParaRPr lang="en-US"/>
          </a:p>
        </p:txBody>
      </p:sp>
      <p:sp>
        <p:nvSpPr>
          <p:cNvPr id="15" name="Rectangle 2"/>
          <p:cNvSpPr>
            <a:spLocks noGrp="1" noChangeArrowheads="1"/>
          </p:cNvSpPr>
          <p:nvPr>
            <p:ph type="ctrTitle" hasCustomPrompt="1"/>
          </p:nvPr>
        </p:nvSpPr>
        <p:spPr>
          <a:xfrm>
            <a:off x="762000" y="609600"/>
            <a:ext cx="4572000" cy="708025"/>
          </a:xfrm>
        </p:spPr>
        <p:txBody>
          <a:bodyPr anchor="t"/>
          <a:lstStyle>
            <a:lvl1pPr>
              <a:lnSpc>
                <a:spcPct val="90000"/>
              </a:lnSpc>
              <a:defRPr sz="3600">
                <a:solidFill>
                  <a:schemeClr val="tx1"/>
                </a:solidFill>
                <a:effectLst>
                  <a:outerShdw blurRad="76200" dist="76200" dir="2700000" algn="tl" rotWithShape="0">
                    <a:srgbClr val="000000">
                      <a:alpha val="30000"/>
                    </a:srgbClr>
                  </a:outerShdw>
                </a:effectLst>
              </a:defRPr>
            </a:lvl1pPr>
          </a:lstStyle>
          <a:p>
            <a:r>
              <a:rPr lang="en-US" dirty="0" smtClean="0"/>
              <a:t>CERS Online Reporting</a:t>
            </a:r>
            <a:endParaRPr lang="en-US" dirty="0"/>
          </a:p>
        </p:txBody>
      </p:sp>
      <p:pic>
        <p:nvPicPr>
          <p:cNvPr id="17" name="Picture 12"/>
          <p:cNvPicPr>
            <a:picLocks noChangeAspect="1" noChangeArrowheads="1"/>
          </p:cNvPicPr>
          <p:nvPr userDrawn="1"/>
        </p:nvPicPr>
        <p:blipFill>
          <a:blip r:embed="rId5"/>
          <a:srcRect/>
          <a:stretch>
            <a:fillRect/>
          </a:stretch>
        </p:blipFill>
        <p:spPr bwMode="auto">
          <a:xfrm>
            <a:off x="304800" y="2209800"/>
            <a:ext cx="3962400" cy="3959225"/>
          </a:xfrm>
          <a:prstGeom prst="rect">
            <a:avLst/>
          </a:prstGeom>
          <a:noFill/>
          <a:ln w="9525">
            <a:noFill/>
            <a:miter lim="800000"/>
            <a:headEnd/>
            <a:tailEnd/>
          </a:ln>
        </p:spPr>
      </p:pic>
      <p:sp>
        <p:nvSpPr>
          <p:cNvPr id="18" name="Rectangle 3"/>
          <p:cNvSpPr>
            <a:spLocks noGrp="1" noChangeArrowheads="1"/>
          </p:cNvSpPr>
          <p:nvPr>
            <p:ph type="subTitle" idx="1" hasCustomPrompt="1"/>
          </p:nvPr>
        </p:nvSpPr>
        <p:spPr>
          <a:xfrm>
            <a:off x="762000" y="1828800"/>
            <a:ext cx="3276600" cy="1752600"/>
          </a:xfrm>
        </p:spPr>
        <p:txBody>
          <a:bodyPr/>
          <a:lstStyle>
            <a:lvl1pPr marL="0" indent="0">
              <a:buFont typeface="Wingdings" pitchFamily="-107" charset="2"/>
              <a:buNone/>
              <a:defRPr sz="2400">
                <a:solidFill>
                  <a:schemeClr val="tx1"/>
                </a:solidFill>
              </a:defRPr>
            </a:lvl1pPr>
          </a:lstStyle>
          <a:p>
            <a:r>
              <a:rPr lang="en-US" dirty="0" smtClean="0"/>
              <a:t>Training for Business</a:t>
            </a:r>
            <a:endParaRPr lang="en-US" dirty="0"/>
          </a:p>
        </p:txBody>
      </p:sp>
      <p:pic>
        <p:nvPicPr>
          <p:cNvPr id="19" name="Picture 12"/>
          <p:cNvPicPr>
            <a:picLocks noChangeAspect="1" noChangeArrowheads="1"/>
          </p:cNvPicPr>
          <p:nvPr userDrawn="1"/>
        </p:nvPicPr>
        <p:blipFill>
          <a:blip r:embed="rId6"/>
          <a:srcRect/>
          <a:stretch>
            <a:fillRect/>
          </a:stretch>
        </p:blipFill>
        <p:spPr bwMode="auto">
          <a:xfrm>
            <a:off x="4876800" y="609600"/>
            <a:ext cx="4114800" cy="2468563"/>
          </a:xfrm>
          <a:prstGeom prst="rect">
            <a:avLst/>
          </a:prstGeom>
          <a:noFill/>
          <a:ln w="25400">
            <a:noFill/>
            <a:miter lim="800000"/>
            <a:headEnd/>
            <a:tailEnd/>
          </a:ln>
          <a:effectLst>
            <a:outerShdw dist="88900" dir="2700000" algn="tl" rotWithShape="0">
              <a:srgbClr val="808080">
                <a:alpha val="59999"/>
              </a:srgbClr>
            </a:outerShdw>
          </a:effectLst>
        </p:spPr>
      </p:pic>
      <p:pic>
        <p:nvPicPr>
          <p:cNvPr id="20" name="Picture 12"/>
          <p:cNvPicPr>
            <a:picLocks noChangeAspect="1" noChangeArrowheads="1"/>
          </p:cNvPicPr>
          <p:nvPr userDrawn="1"/>
        </p:nvPicPr>
        <p:blipFill>
          <a:blip r:embed="rId7"/>
          <a:srcRect/>
          <a:stretch>
            <a:fillRect/>
          </a:stretch>
        </p:blipFill>
        <p:spPr bwMode="auto">
          <a:xfrm>
            <a:off x="4495800" y="2971800"/>
            <a:ext cx="3962400" cy="2605088"/>
          </a:xfrm>
          <a:prstGeom prst="rect">
            <a:avLst/>
          </a:prstGeom>
          <a:noFill/>
          <a:ln w="25400">
            <a:noFill/>
            <a:miter lim="800000"/>
            <a:headEnd/>
            <a:tailEnd/>
          </a:ln>
          <a:effectLst>
            <a:outerShdw dist="88900" dir="2700000" algn="tl" rotWithShape="0">
              <a:srgbClr val="808080">
                <a:alpha val="59999"/>
              </a:srgbClr>
            </a:outerShdw>
          </a:effectLst>
        </p:spPr>
      </p:pic>
    </p:spTree>
    <p:extLst>
      <p:ext uri="{BB962C8B-B14F-4D97-AF65-F5344CB8AC3E}">
        <p14:creationId xmlns:p14="http://schemas.microsoft.com/office/powerpoint/2010/main" val="2752441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List With Intro">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00800"/>
            <a:ext cx="5302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a:spLocks noChangeArrowheads="1"/>
          </p:cNvSpPr>
          <p:nvPr/>
        </p:nvSpPr>
        <p:spPr bwMode="auto">
          <a:xfrm>
            <a:off x="0" y="0"/>
            <a:ext cx="1066800" cy="685800"/>
          </a:xfrm>
          <a:prstGeom prst="rect">
            <a:avLst/>
          </a:prstGeom>
          <a:solidFill>
            <a:srgbClr val="5B842B">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2F2B20"/>
              </a:solidFill>
              <a:latin typeface="Arial" charset="0"/>
              <a:ea typeface="ＭＳ Ｐゴシック" charset="0"/>
            </a:endParaRPr>
          </a:p>
        </p:txBody>
      </p:sp>
      <p:sp>
        <p:nvSpPr>
          <p:cNvPr id="9" name="Line 10"/>
          <p:cNvSpPr>
            <a:spLocks noChangeShapeType="1"/>
          </p:cNvSpPr>
          <p:nvPr/>
        </p:nvSpPr>
        <p:spPr bwMode="auto">
          <a:xfrm>
            <a:off x="0" y="685800"/>
            <a:ext cx="9144000" cy="0"/>
          </a:xfrm>
          <a:prstGeom prst="line">
            <a:avLst/>
          </a:prstGeom>
          <a:noFill/>
          <a:ln w="25400">
            <a:solidFill>
              <a:srgbClr val="5B842B">
                <a:alpha val="50195"/>
              </a:srgbClr>
            </a:solidFill>
            <a:round/>
            <a:headEnd/>
            <a:tailEnd/>
          </a:ln>
          <a:effectLst>
            <a:outerShdw blurRad="50800" dist="12700" dir="5400000" algn="tl" rotWithShape="0">
              <a:srgbClr val="000000">
                <a:alpha val="42998"/>
              </a:srgb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2F2B20"/>
              </a:solidFill>
              <a:latin typeface="Arial" charset="0"/>
              <a:ea typeface="ＭＳ Ｐゴシック" charset="0"/>
            </a:endParaRPr>
          </a:p>
        </p:txBody>
      </p:sp>
      <p:sp>
        <p:nvSpPr>
          <p:cNvPr id="10" name="Line 11"/>
          <p:cNvSpPr>
            <a:spLocks noChangeShapeType="1"/>
          </p:cNvSpPr>
          <p:nvPr/>
        </p:nvSpPr>
        <p:spPr bwMode="auto">
          <a:xfrm>
            <a:off x="0" y="6248400"/>
            <a:ext cx="9144000" cy="0"/>
          </a:xfrm>
          <a:prstGeom prst="line">
            <a:avLst/>
          </a:prstGeom>
          <a:noFill/>
          <a:ln w="25400">
            <a:solidFill>
              <a:srgbClr val="5B842B">
                <a:alpha val="50195"/>
              </a:srgbClr>
            </a:solidFill>
            <a:round/>
            <a:headEnd/>
            <a:tailEnd/>
          </a:ln>
          <a:effectLst>
            <a:outerShdw blurRad="50800" dist="12700" dir="5400000" algn="tl" rotWithShape="0">
              <a:srgbClr val="000000">
                <a:alpha val="42998"/>
              </a:srgb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2F2B20"/>
              </a:solidFill>
              <a:latin typeface="Arial" charset="0"/>
              <a:ea typeface="ＭＳ Ｐゴシック" charset="0"/>
            </a:endParaRPr>
          </a:p>
        </p:txBody>
      </p:sp>
      <p:graphicFrame>
        <p:nvGraphicFramePr>
          <p:cNvPr id="12"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7216" r:id="rId4" imgW="0" imgH="0" progId="">
                  <p:embed/>
                </p:oleObj>
              </mc:Choice>
              <mc:Fallback>
                <p:oleObj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pic>
        <p:nvPicPr>
          <p:cNvPr id="13"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85800" y="6357938"/>
            <a:ext cx="19812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accent4">
                    <a:lumMod val="5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066800" y="1752600"/>
            <a:ext cx="6934200" cy="2209800"/>
          </a:xfrm>
        </p:spPr>
        <p:txBody>
          <a:bodyPr/>
          <a:lstStyle>
            <a:lvl1pPr>
              <a:spcBef>
                <a:spcPts val="300"/>
              </a:spcBef>
              <a:defRPr/>
            </a:lvl1pPr>
            <a:lvl2pPr>
              <a:spcBef>
                <a:spcPts val="300"/>
              </a:spcBef>
              <a:defRPr/>
            </a:lvl2pPr>
            <a:lvl3pPr>
              <a:spcBef>
                <a:spcPts val="300"/>
              </a:spcBef>
              <a:defRPr/>
            </a:lvl3pPr>
            <a:lvl4pPr>
              <a:spcBef>
                <a:spcPts val="300"/>
              </a:spcBef>
              <a:defRPr sz="2000" baseline="0"/>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2"/>
          </p:nvPr>
        </p:nvSpPr>
        <p:spPr>
          <a:xfrm>
            <a:off x="1066800" y="990600"/>
            <a:ext cx="6934200" cy="762000"/>
          </a:xfrm>
        </p:spPr>
        <p:txBody>
          <a:bodyPr/>
          <a:lstStyle>
            <a:lvl1pPr marL="0" indent="0">
              <a:buFontTx/>
              <a:buNone/>
              <a:defRPr sz="2400" baseline="0">
                <a:solidFill>
                  <a:schemeClr val="tx2"/>
                </a:solidFill>
              </a:defRPr>
            </a:lvl1pPr>
            <a:lvl2pPr marL="457200" indent="0">
              <a:buFontTx/>
              <a:buNone/>
              <a:defRPr sz="2400">
                <a:solidFill>
                  <a:schemeClr val="tx2"/>
                </a:solidFill>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a:p>
            <a:pPr lvl="1"/>
            <a:r>
              <a:rPr lang="en-US" dirty="0" smtClean="0"/>
              <a:t>Second level</a:t>
            </a:r>
          </a:p>
        </p:txBody>
      </p:sp>
      <p:sp>
        <p:nvSpPr>
          <p:cNvPr id="17" name="Text Placeholder 10"/>
          <p:cNvSpPr>
            <a:spLocks noGrp="1"/>
          </p:cNvSpPr>
          <p:nvPr>
            <p:ph type="body" sz="quarter" idx="16"/>
          </p:nvPr>
        </p:nvSpPr>
        <p:spPr>
          <a:xfrm>
            <a:off x="2743200" y="6477000"/>
            <a:ext cx="4038600" cy="304800"/>
          </a:xfrm>
        </p:spPr>
        <p:txBody>
          <a:bodyPr/>
          <a:lstStyle>
            <a:lvl1pPr marL="0" indent="0">
              <a:buFontTx/>
              <a:buNone/>
              <a:defRPr sz="1000" baseline="0">
                <a:solidFill>
                  <a:schemeClr val="accent1"/>
                </a:solidFill>
              </a:defRPr>
            </a:lvl1pPr>
            <a:lvl2pPr marL="457200" indent="0">
              <a:buFontTx/>
              <a:buNone/>
              <a:defRPr sz="1000">
                <a:solidFill>
                  <a:schemeClr val="tx2"/>
                </a:solidFill>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18" name="Text Placeholder 10"/>
          <p:cNvSpPr>
            <a:spLocks noGrp="1"/>
          </p:cNvSpPr>
          <p:nvPr>
            <p:ph type="body" sz="quarter" idx="15"/>
          </p:nvPr>
        </p:nvSpPr>
        <p:spPr>
          <a:xfrm>
            <a:off x="8458200" y="6248400"/>
            <a:ext cx="533400" cy="609600"/>
          </a:xfrm>
        </p:spPr>
        <p:txBody>
          <a:bodyPr anchor="ctr"/>
          <a:lstStyle>
            <a:lvl1pPr marL="0" indent="0" algn="l">
              <a:buFontTx/>
              <a:buNone/>
              <a:defRPr sz="1200" baseline="0">
                <a:solidFill>
                  <a:schemeClr val="tx2"/>
                </a:solidFill>
              </a:defRPr>
            </a:lvl1pPr>
            <a:lvl2pPr marL="457200" indent="0">
              <a:buFontTx/>
              <a:buNone/>
              <a:defRPr sz="1000">
                <a:solidFill>
                  <a:schemeClr val="tx2"/>
                </a:solidFill>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14" name="Slide Number Placeholder 7"/>
          <p:cNvSpPr>
            <a:spLocks noGrp="1"/>
          </p:cNvSpPr>
          <p:nvPr>
            <p:ph type="sldNum" sz="quarter" idx="17"/>
          </p:nvPr>
        </p:nvSpPr>
        <p:spPr>
          <a:xfrm>
            <a:off x="6934200" y="6477000"/>
            <a:ext cx="1066800" cy="222250"/>
          </a:xfrm>
        </p:spPr>
        <p:txBody>
          <a:bodyPr/>
          <a:lstStyle>
            <a:lvl1pPr>
              <a:defRPr/>
            </a:lvl1pPr>
          </a:lstStyle>
          <a:p>
            <a:fld id="{C5884080-6CF4-9E44-AC0B-615379A99AE9}" type="slidenum">
              <a:rPr lang="en-US"/>
              <a:pPr/>
              <a:t>‹#›</a:t>
            </a:fld>
            <a:endParaRPr lang="en-US"/>
          </a:p>
        </p:txBody>
      </p:sp>
    </p:spTree>
    <p:extLst>
      <p:ext uri="{BB962C8B-B14F-4D97-AF65-F5344CB8AC3E}">
        <p14:creationId xmlns:p14="http://schemas.microsoft.com/office/powerpoint/2010/main" val="4075766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495300"/>
            <a:ext cx="7239000" cy="11049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981200"/>
            <a:ext cx="3771900" cy="4076700"/>
          </a:xfrm>
        </p:spPr>
        <p:txBody>
          <a:bodyPr rtlCol="0">
            <a:normAutofit/>
          </a:bodyPr>
          <a:lstStyle/>
          <a:p>
            <a:pPr lvl="0"/>
            <a:endParaRPr lang="en-US" noProof="0" smtClean="0"/>
          </a:p>
        </p:txBody>
      </p:sp>
      <p:sp>
        <p:nvSpPr>
          <p:cNvPr id="4" name="Text Placeholder 3"/>
          <p:cNvSpPr>
            <a:spLocks noGrp="1"/>
          </p:cNvSpPr>
          <p:nvPr>
            <p:ph type="body" sz="half" idx="2"/>
          </p:nvPr>
        </p:nvSpPr>
        <p:spPr>
          <a:xfrm>
            <a:off x="4838700" y="1981200"/>
            <a:ext cx="3771900" cy="4076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868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680E239B-4B65-4F7E-BCEC-3A7E5581D2D1}" type="datetime1">
              <a:rPr lang="en-US" smtClean="0"/>
              <a:t>7/25/2016</a:t>
            </a:fld>
            <a:endParaRPr lang="en-US"/>
          </a:p>
        </p:txBody>
      </p:sp>
      <p:sp>
        <p:nvSpPr>
          <p:cNvPr id="5" name="Footer Placeholder 4"/>
          <p:cNvSpPr>
            <a:spLocks noGrp="1"/>
          </p:cNvSpPr>
          <p:nvPr>
            <p:ph type="ftr" sz="quarter" idx="11"/>
          </p:nvPr>
        </p:nvSpPr>
        <p:spPr/>
        <p:txBody>
          <a:bodyPr/>
          <a:lstStyle>
            <a:extLst/>
          </a:lstStyle>
          <a:p>
            <a:pPr>
              <a:defRPr/>
            </a:pPr>
            <a:r>
              <a:rPr lang="en-US" smtClean="0"/>
              <a:t>Stanislaus County </a:t>
            </a:r>
            <a:endParaRPr lang="en-US"/>
          </a:p>
        </p:txBody>
      </p:sp>
      <p:sp>
        <p:nvSpPr>
          <p:cNvPr id="6" name="Slide Number Placeholder 5"/>
          <p:cNvSpPr>
            <a:spLocks noGrp="1"/>
          </p:cNvSpPr>
          <p:nvPr>
            <p:ph type="sldNum" sz="quarter" idx="12"/>
          </p:nvPr>
        </p:nvSpPr>
        <p:spPr/>
        <p:txBody>
          <a:bodyPr/>
          <a:lstStyle>
            <a:extLst/>
          </a:lstStyle>
          <a:p>
            <a:pPr>
              <a:defRPr/>
            </a:pPr>
            <a:fld id="{DD4AADD5-582A-479C-B947-3B77D729AD4D}"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9ADC73A6-90BF-4100-9901-9A347DC40A9C}" type="datetime1">
              <a:rPr lang="en-US" smtClean="0"/>
              <a:t>7/25/2016</a:t>
            </a:fld>
            <a:endParaRPr lang="en-US"/>
          </a:p>
        </p:txBody>
      </p:sp>
      <p:sp>
        <p:nvSpPr>
          <p:cNvPr id="5" name="Footer Placeholder 4"/>
          <p:cNvSpPr>
            <a:spLocks noGrp="1"/>
          </p:cNvSpPr>
          <p:nvPr>
            <p:ph type="ftr" sz="quarter" idx="11"/>
          </p:nvPr>
        </p:nvSpPr>
        <p:spPr/>
        <p:txBody>
          <a:bodyPr/>
          <a:lstStyle>
            <a:extLst/>
          </a:lstStyle>
          <a:p>
            <a:pPr>
              <a:defRPr/>
            </a:pPr>
            <a:r>
              <a:rPr lang="en-US" smtClean="0"/>
              <a:t>Stanislaus County </a:t>
            </a:r>
            <a:endParaRPr lang="en-US"/>
          </a:p>
        </p:txBody>
      </p:sp>
      <p:sp>
        <p:nvSpPr>
          <p:cNvPr id="6" name="Slide Number Placeholder 5"/>
          <p:cNvSpPr>
            <a:spLocks noGrp="1"/>
          </p:cNvSpPr>
          <p:nvPr>
            <p:ph type="sldNum" sz="quarter" idx="12"/>
          </p:nvPr>
        </p:nvSpPr>
        <p:spPr/>
        <p:txBody>
          <a:bodyPr/>
          <a:lstStyle>
            <a:extLst/>
          </a:lstStyle>
          <a:p>
            <a:pPr>
              <a:defRPr/>
            </a:pPr>
            <a:fld id="{981A5D46-26B7-4512-95C6-EA7A6F8A31B4}" type="slidenum">
              <a:rPr lang="en-US" smtClean="0"/>
              <a:pPr>
                <a:defRPr/>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8357650E-971B-46E8-9A3E-EB9BFF608327}" type="datetime1">
              <a:rPr lang="en-US" smtClean="0"/>
              <a:t>7/25/2016</a:t>
            </a:fld>
            <a:endParaRPr lang="en-US"/>
          </a:p>
        </p:txBody>
      </p:sp>
      <p:sp>
        <p:nvSpPr>
          <p:cNvPr id="6" name="Footer Placeholder 5"/>
          <p:cNvSpPr>
            <a:spLocks noGrp="1"/>
          </p:cNvSpPr>
          <p:nvPr>
            <p:ph type="ftr" sz="quarter" idx="11"/>
          </p:nvPr>
        </p:nvSpPr>
        <p:spPr/>
        <p:txBody>
          <a:bodyPr/>
          <a:lstStyle>
            <a:extLst/>
          </a:lstStyle>
          <a:p>
            <a:pPr>
              <a:defRPr/>
            </a:pPr>
            <a:r>
              <a:rPr lang="en-US" smtClean="0"/>
              <a:t>Stanislaus County </a:t>
            </a:r>
            <a:endParaRPr lang="en-US"/>
          </a:p>
        </p:txBody>
      </p:sp>
      <p:sp>
        <p:nvSpPr>
          <p:cNvPr id="7" name="Slide Number Placeholder 6"/>
          <p:cNvSpPr>
            <a:spLocks noGrp="1"/>
          </p:cNvSpPr>
          <p:nvPr>
            <p:ph type="sldNum" sz="quarter" idx="12"/>
          </p:nvPr>
        </p:nvSpPr>
        <p:spPr/>
        <p:txBody>
          <a:bodyPr/>
          <a:lstStyle>
            <a:extLst/>
          </a:lstStyle>
          <a:p>
            <a:pPr>
              <a:defRPr/>
            </a:pPr>
            <a:fld id="{01B1A104-E5D7-4A3D-8E93-54121A00F386}"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A421015D-5664-4C06-B5DF-F612C654F3E0}" type="datetime1">
              <a:rPr lang="en-US" smtClean="0"/>
              <a:t>7/25/2016</a:t>
            </a:fld>
            <a:endParaRPr lang="en-US"/>
          </a:p>
        </p:txBody>
      </p:sp>
      <p:sp>
        <p:nvSpPr>
          <p:cNvPr id="8" name="Footer Placeholder 7"/>
          <p:cNvSpPr>
            <a:spLocks noGrp="1"/>
          </p:cNvSpPr>
          <p:nvPr>
            <p:ph type="ftr" sz="quarter" idx="11"/>
          </p:nvPr>
        </p:nvSpPr>
        <p:spPr/>
        <p:txBody>
          <a:bodyPr/>
          <a:lstStyle>
            <a:extLst/>
          </a:lstStyle>
          <a:p>
            <a:pPr>
              <a:defRPr/>
            </a:pPr>
            <a:r>
              <a:rPr lang="en-US" smtClean="0"/>
              <a:t>Stanislaus County </a:t>
            </a:r>
            <a:endParaRPr lang="en-US"/>
          </a:p>
        </p:txBody>
      </p:sp>
      <p:sp>
        <p:nvSpPr>
          <p:cNvPr id="9" name="Slide Number Placeholder 8"/>
          <p:cNvSpPr>
            <a:spLocks noGrp="1"/>
          </p:cNvSpPr>
          <p:nvPr>
            <p:ph type="sldNum" sz="quarter" idx="12"/>
          </p:nvPr>
        </p:nvSpPr>
        <p:spPr/>
        <p:txBody>
          <a:bodyPr/>
          <a:lstStyle>
            <a:extLst/>
          </a:lstStyle>
          <a:p>
            <a:pPr>
              <a:defRPr/>
            </a:pPr>
            <a:fld id="{02878014-F3A5-4CBF-A3AF-A56AAE020D5F}" type="slidenum">
              <a:rPr lang="en-US" smtClean="0"/>
              <a:pPr>
                <a:defRPr/>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58E7F833-82B1-4C4A-98F8-1FCDD7F0F0F5}" type="datetime1">
              <a:rPr lang="en-US" smtClean="0"/>
              <a:t>7/25/2016</a:t>
            </a:fld>
            <a:endParaRPr lang="en-US"/>
          </a:p>
        </p:txBody>
      </p:sp>
      <p:sp>
        <p:nvSpPr>
          <p:cNvPr id="4" name="Footer Placeholder 3"/>
          <p:cNvSpPr>
            <a:spLocks noGrp="1"/>
          </p:cNvSpPr>
          <p:nvPr>
            <p:ph type="ftr" sz="quarter" idx="11"/>
          </p:nvPr>
        </p:nvSpPr>
        <p:spPr/>
        <p:txBody>
          <a:bodyPr/>
          <a:lstStyle>
            <a:extLst/>
          </a:lstStyle>
          <a:p>
            <a:pPr>
              <a:defRPr/>
            </a:pPr>
            <a:r>
              <a:rPr lang="en-US" smtClean="0"/>
              <a:t>Stanislaus County </a:t>
            </a:r>
            <a:endParaRPr lang="en-US"/>
          </a:p>
        </p:txBody>
      </p:sp>
      <p:sp>
        <p:nvSpPr>
          <p:cNvPr id="5" name="Slide Number Placeholder 4"/>
          <p:cNvSpPr>
            <a:spLocks noGrp="1"/>
          </p:cNvSpPr>
          <p:nvPr>
            <p:ph type="sldNum" sz="quarter" idx="12"/>
          </p:nvPr>
        </p:nvSpPr>
        <p:spPr/>
        <p:txBody>
          <a:bodyPr/>
          <a:lstStyle>
            <a:extLst/>
          </a:lstStyle>
          <a:p>
            <a:pPr>
              <a:defRPr/>
            </a:pPr>
            <a:fld id="{5525EFF1-ECC6-4DEB-8346-E8E04F6D22E3}"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7992B6C6-6A8F-425C-901B-7C63E448A770}" type="datetime1">
              <a:rPr lang="en-US" smtClean="0"/>
              <a:t>7/25/2016</a:t>
            </a:fld>
            <a:endParaRPr lang="en-US"/>
          </a:p>
        </p:txBody>
      </p:sp>
      <p:sp>
        <p:nvSpPr>
          <p:cNvPr id="3" name="Footer Placeholder 2"/>
          <p:cNvSpPr>
            <a:spLocks noGrp="1"/>
          </p:cNvSpPr>
          <p:nvPr>
            <p:ph type="ftr" sz="quarter" idx="11"/>
          </p:nvPr>
        </p:nvSpPr>
        <p:spPr/>
        <p:txBody>
          <a:bodyPr/>
          <a:lstStyle>
            <a:extLst/>
          </a:lstStyle>
          <a:p>
            <a:pPr>
              <a:defRPr/>
            </a:pPr>
            <a:r>
              <a:rPr lang="en-US" smtClean="0"/>
              <a:t>Stanislaus County </a:t>
            </a:r>
            <a:endParaRPr lang="en-US"/>
          </a:p>
        </p:txBody>
      </p:sp>
      <p:sp>
        <p:nvSpPr>
          <p:cNvPr id="4" name="Slide Number Placeholder 3"/>
          <p:cNvSpPr>
            <a:spLocks noGrp="1"/>
          </p:cNvSpPr>
          <p:nvPr>
            <p:ph type="sldNum" sz="quarter" idx="12"/>
          </p:nvPr>
        </p:nvSpPr>
        <p:spPr/>
        <p:txBody>
          <a:bodyPr/>
          <a:lstStyle>
            <a:extLst/>
          </a:lstStyle>
          <a:p>
            <a:pPr>
              <a:defRPr/>
            </a:pPr>
            <a:fld id="{4C353D39-EF94-4FD1-9AAE-EED890F8DC4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483A7D18-21A1-4729-8482-2D67DF7E50FB}" type="datetime1">
              <a:rPr lang="en-US" smtClean="0"/>
              <a:t>7/25/2016</a:t>
            </a:fld>
            <a:endParaRPr lang="en-US"/>
          </a:p>
        </p:txBody>
      </p:sp>
      <p:sp>
        <p:nvSpPr>
          <p:cNvPr id="6" name="Footer Placeholder 5"/>
          <p:cNvSpPr>
            <a:spLocks noGrp="1"/>
          </p:cNvSpPr>
          <p:nvPr>
            <p:ph type="ftr" sz="quarter" idx="11"/>
          </p:nvPr>
        </p:nvSpPr>
        <p:spPr/>
        <p:txBody>
          <a:bodyPr/>
          <a:lstStyle>
            <a:extLst/>
          </a:lstStyle>
          <a:p>
            <a:pPr>
              <a:defRPr/>
            </a:pPr>
            <a:r>
              <a:rPr lang="en-US" smtClean="0"/>
              <a:t>Stanislaus County </a:t>
            </a:r>
            <a:endParaRPr lang="en-US"/>
          </a:p>
        </p:txBody>
      </p:sp>
      <p:sp>
        <p:nvSpPr>
          <p:cNvPr id="7" name="Slide Number Placeholder 6"/>
          <p:cNvSpPr>
            <a:spLocks noGrp="1"/>
          </p:cNvSpPr>
          <p:nvPr>
            <p:ph type="sldNum" sz="quarter" idx="12"/>
          </p:nvPr>
        </p:nvSpPr>
        <p:spPr/>
        <p:txBody>
          <a:bodyPr/>
          <a:lstStyle>
            <a:extLst/>
          </a:lstStyle>
          <a:p>
            <a:pPr>
              <a:defRPr/>
            </a:pPr>
            <a:fld id="{49E6CDD3-52B2-4F84-AC36-F5A5D4CAD08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pPr>
              <a:defRPr/>
            </a:pPr>
            <a:fld id="{CA13188A-65B5-4B69-9FFD-31F9D23F863B}" type="datetime1">
              <a:rPr lang="en-US" smtClean="0"/>
              <a:t>7/25/2016</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pPr>
              <a:defRPr/>
            </a:pPr>
            <a:r>
              <a:rPr lang="en-US" smtClean="0"/>
              <a:t>Stanislaus County </a:t>
            </a:r>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pPr>
              <a:defRPr/>
            </a:pPr>
            <a:fld id="{C1A9A428-C535-47F0-9163-F590309257B7}"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fld id="{94EF49A2-A014-4534-B4A2-FADED1D5401F}" type="datetime1">
              <a:rPr lang="en-US" smtClean="0"/>
              <a:t>7/25/2016</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r>
              <a:rPr lang="en-US" smtClean="0"/>
              <a:t>Stanislaus County </a:t>
            </a: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13F4468C-5D01-42D1-944B-A0741945F525}"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Lst>
  <p:hf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osfm.fire.ca.gov/cupa/pdf/Farm_Fact_Sheet_26Jan2016.pdf"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524000"/>
            <a:ext cx="9144000" cy="2514600"/>
          </a:xfrm>
        </p:spPr>
        <p:txBody>
          <a:bodyPr>
            <a:scene3d>
              <a:camera prst="orthographicFront"/>
              <a:lightRig rig="threePt" dir="t"/>
            </a:scene3d>
            <a:sp3d extrusionH="57150">
              <a:bevelT h="25400" prst="softRound"/>
            </a:sp3d>
          </a:bodyPr>
          <a:lstStyle/>
          <a:p>
            <a:pPr algn="ctr"/>
            <a:r>
              <a:rPr lang="en-US" sz="4800" dirty="0" smtClean="0">
                <a:latin typeface="Arial" pitchFamily="34" charset="0"/>
                <a:cs typeface="Arial" pitchFamily="34" charset="0"/>
              </a:rPr>
              <a:t>STANISLAUS COUNTY </a:t>
            </a:r>
            <a:r>
              <a:rPr lang="en-US" sz="3600" dirty="0" smtClean="0">
                <a:latin typeface="Arial" pitchFamily="34" charset="0"/>
                <a:cs typeface="Arial" pitchFamily="34" charset="0"/>
              </a:rPr>
              <a:t/>
            </a:r>
            <a:br>
              <a:rPr lang="en-US" sz="3600" dirty="0" smtClean="0">
                <a:latin typeface="Arial" pitchFamily="34" charset="0"/>
                <a:cs typeface="Arial" pitchFamily="34" charset="0"/>
              </a:rPr>
            </a:br>
            <a:r>
              <a:rPr lang="en-US" sz="9600" dirty="0" smtClean="0">
                <a:effectLst>
                  <a:reflection blurRad="6350" stA="31000" endPos="45500" dir="5400000" sy="-100000" algn="bl" rotWithShape="0"/>
                </a:effectLst>
                <a:latin typeface="Arial" pitchFamily="34" charset="0"/>
                <a:cs typeface="Arial" pitchFamily="34" charset="0"/>
              </a:rPr>
              <a:t>CUPA</a:t>
            </a:r>
            <a:endParaRPr lang="en-US" sz="9600" dirty="0">
              <a:effectLst>
                <a:reflection blurRad="6350" stA="31000" endPos="45500" dir="5400000" sy="-100000" algn="bl" rotWithShape="0"/>
              </a:effectLst>
              <a:latin typeface="Arial" pitchFamily="34" charset="0"/>
              <a:cs typeface="Arial" pitchFamily="34" charset="0"/>
            </a:endParaRPr>
          </a:p>
        </p:txBody>
      </p:sp>
      <p:sp>
        <p:nvSpPr>
          <p:cNvPr id="3" name="Subtitle 2"/>
          <p:cNvSpPr>
            <a:spLocks noGrp="1"/>
          </p:cNvSpPr>
          <p:nvPr>
            <p:ph type="subTitle" idx="4294967295"/>
          </p:nvPr>
        </p:nvSpPr>
        <p:spPr>
          <a:xfrm>
            <a:off x="0" y="4343400"/>
            <a:ext cx="9144000" cy="1752600"/>
          </a:xfrm>
        </p:spPr>
        <p:txBody>
          <a:bodyPr>
            <a:normAutofit/>
          </a:bodyPr>
          <a:lstStyle/>
          <a:p>
            <a:pPr marL="68580" indent="0" algn="ctr">
              <a:buNone/>
            </a:pPr>
            <a:r>
              <a:rPr lang="en-US" sz="2800" b="1" dirty="0" err="1" smtClean="0">
                <a:latin typeface="Segoe UI Semibold" panose="020B0702040204020203" pitchFamily="34" charset="0"/>
              </a:rPr>
              <a:t>Beronia</a:t>
            </a:r>
            <a:r>
              <a:rPr lang="en-US" sz="2800" b="1" dirty="0" smtClean="0">
                <a:latin typeface="Segoe UI Semibold" panose="020B0702040204020203" pitchFamily="34" charset="0"/>
              </a:rPr>
              <a:t> Beniamine</a:t>
            </a:r>
          </a:p>
          <a:p>
            <a:pPr marL="68580" indent="0" algn="ctr">
              <a:buNone/>
            </a:pPr>
            <a:r>
              <a:rPr lang="en-US" sz="2800" b="1" dirty="0" smtClean="0">
                <a:latin typeface="Segoe UI Semibold" panose="020B0702040204020203" pitchFamily="34" charset="0"/>
              </a:rPr>
              <a:t>Hazardous Materials Division Manager</a:t>
            </a:r>
          </a:p>
          <a:p>
            <a:pPr marL="68580" indent="0" algn="ctr">
              <a:buNone/>
            </a:pPr>
            <a:r>
              <a:rPr lang="en-US" sz="2800" b="1" dirty="0" smtClean="0">
                <a:latin typeface="Segoe UI Semibold" panose="020B0702040204020203" pitchFamily="34" charset="0"/>
              </a:rPr>
              <a:t>bbeniamine@envres.org</a:t>
            </a:r>
            <a:endParaRPr lang="en-US" sz="2800" b="1" dirty="0">
              <a:latin typeface="Segoe UI Semibold" panose="020B0702040204020203" pitchFamily="34" charset="0"/>
            </a:endParaRPr>
          </a:p>
        </p:txBody>
      </p:sp>
      <p:sp>
        <p:nvSpPr>
          <p:cNvPr id="4" name="Slide Number Placeholder 3"/>
          <p:cNvSpPr>
            <a:spLocks noGrp="1"/>
          </p:cNvSpPr>
          <p:nvPr>
            <p:ph type="sldNum" sz="quarter" idx="12"/>
          </p:nvPr>
        </p:nvSpPr>
        <p:spPr/>
        <p:txBody>
          <a:bodyPr/>
          <a:lstStyle/>
          <a:p>
            <a:pPr>
              <a:defRPr/>
            </a:pPr>
            <a:fld id="{4C353D39-EF94-4FD1-9AAE-EED890F8DC49}" type="slidenum">
              <a:rPr lang="en-US" smtClean="0"/>
              <a:pPr>
                <a:defRPr/>
              </a:pPr>
              <a:t>1</a:t>
            </a:fld>
            <a:endParaRPr lang="en-US"/>
          </a:p>
        </p:txBody>
      </p:sp>
    </p:spTree>
    <p:extLst>
      <p:ext uri="{BB962C8B-B14F-4D97-AF65-F5344CB8AC3E}">
        <p14:creationId xmlns:p14="http://schemas.microsoft.com/office/powerpoint/2010/main" val="3088440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143000"/>
            <a:ext cx="7787640" cy="5715000"/>
          </a:xfrm>
        </p:spPr>
        <p:txBody>
          <a:bodyPr>
            <a:noAutofit/>
          </a:bodyPr>
          <a:lstStyle/>
          <a:p>
            <a:pPr marL="68580" indent="0">
              <a:buNone/>
            </a:pPr>
            <a:r>
              <a:rPr lang="en-US" sz="2800" dirty="0" smtClean="0">
                <a:latin typeface="Arial" panose="020B0604020202020204" pitchFamily="34" charset="0"/>
                <a:cs typeface="Arial" panose="020B0604020202020204" pitchFamily="34" charset="0"/>
              </a:rPr>
              <a:t>Operator subject to the requirements of APSA shall:</a:t>
            </a:r>
          </a:p>
          <a:p>
            <a:endParaRPr lang="en-US" sz="1400" dirty="0" smtClean="0">
              <a:latin typeface="Arial" panose="020B0604020202020204" pitchFamily="34" charset="0"/>
              <a:cs typeface="Arial" panose="020B0604020202020204" pitchFamily="34" charset="0"/>
            </a:endParaRPr>
          </a:p>
          <a:p>
            <a:pPr marL="969264" lvl="1" indent="-514350">
              <a:buClr>
                <a:schemeClr val="accent1">
                  <a:lumMod val="75000"/>
                </a:schemeClr>
              </a:buClr>
              <a:buSzPct val="100000"/>
              <a:buFont typeface="+mj-lt"/>
              <a:buAutoNum type="arabicPeriod"/>
            </a:pPr>
            <a:r>
              <a:rPr lang="en-US" sz="2800" dirty="0" smtClean="0">
                <a:latin typeface="Arial" panose="020B0604020202020204" pitchFamily="34" charset="0"/>
                <a:cs typeface="Arial" panose="020B0604020202020204" pitchFamily="34" charset="0"/>
              </a:rPr>
              <a:t>Prepare and implement a Spill Prevention Countermeasure &amp; Control Plan (SPCC) (40 CFR Part 112)</a:t>
            </a:r>
          </a:p>
          <a:p>
            <a:pPr marL="969264" lvl="1" indent="-514350">
              <a:buClr>
                <a:schemeClr val="accent1">
                  <a:lumMod val="75000"/>
                </a:schemeClr>
              </a:buClr>
              <a:buSzPct val="100000"/>
              <a:buFont typeface="+mj-lt"/>
              <a:buAutoNum type="arabicPeriod"/>
            </a:pPr>
            <a:endParaRPr lang="en-US" sz="1400" dirty="0" smtClean="0">
              <a:latin typeface="Arial" panose="020B0604020202020204" pitchFamily="34" charset="0"/>
              <a:cs typeface="Arial" panose="020B0604020202020204" pitchFamily="34" charset="0"/>
            </a:endParaRPr>
          </a:p>
          <a:p>
            <a:pPr marL="969264" lvl="1" indent="-514350">
              <a:buClr>
                <a:schemeClr val="accent1">
                  <a:lumMod val="75000"/>
                </a:schemeClr>
              </a:buClr>
              <a:buSzPct val="100000"/>
              <a:buFont typeface="+mj-lt"/>
              <a:buAutoNum type="arabicPeriod"/>
            </a:pPr>
            <a:r>
              <a:rPr lang="en-US" sz="2800" dirty="0" smtClean="0">
                <a:latin typeface="Arial" panose="020B0604020202020204" pitchFamily="34" charset="0"/>
                <a:cs typeface="Arial" panose="020B0604020202020204" pitchFamily="34" charset="0"/>
              </a:rPr>
              <a:t>Conduct periodic self inspections</a:t>
            </a:r>
          </a:p>
          <a:p>
            <a:pPr marL="969264" lvl="1" indent="-514350">
              <a:buClr>
                <a:schemeClr val="accent1">
                  <a:lumMod val="75000"/>
                </a:schemeClr>
              </a:buClr>
              <a:buSzPct val="100000"/>
              <a:buFont typeface="+mj-lt"/>
              <a:buAutoNum type="arabicPeriod"/>
            </a:pPr>
            <a:endParaRPr lang="en-US" sz="1400" dirty="0" smtClean="0">
              <a:latin typeface="Arial" panose="020B0604020202020204" pitchFamily="34" charset="0"/>
              <a:cs typeface="Arial" panose="020B0604020202020204" pitchFamily="34" charset="0"/>
            </a:endParaRPr>
          </a:p>
          <a:p>
            <a:pPr marL="969264" lvl="1" indent="-514350">
              <a:buClr>
                <a:schemeClr val="accent1">
                  <a:lumMod val="75000"/>
                </a:schemeClr>
              </a:buClr>
              <a:buSzPct val="100000"/>
              <a:buFont typeface="+mj-lt"/>
              <a:buAutoNum type="arabicPeriod"/>
            </a:pPr>
            <a:r>
              <a:rPr lang="en-US" sz="2800" dirty="0" smtClean="0">
                <a:latin typeface="Arial" panose="020B0604020202020204" pitchFamily="34" charset="0"/>
                <a:cs typeface="Arial" panose="020B0604020202020204" pitchFamily="34" charset="0"/>
              </a:rPr>
              <a:t>Submit SPCC Plan and Aboveground Petroleum Storage Tank Facility Statement to CUPA </a:t>
            </a:r>
          </a:p>
          <a:p>
            <a:endParaRPr lang="en-US" dirty="0"/>
          </a:p>
        </p:txBody>
      </p:sp>
      <p:sp>
        <p:nvSpPr>
          <p:cNvPr id="4" name="Title 1"/>
          <p:cNvSpPr txBox="1">
            <a:spLocks/>
          </p:cNvSpPr>
          <p:nvPr/>
        </p:nvSpPr>
        <p:spPr>
          <a:xfrm>
            <a:off x="15240" y="228599"/>
            <a:ext cx="7772400" cy="630237"/>
          </a:xfrm>
          <a:prstGeom prst="rect">
            <a:avLst/>
          </a:prstGeom>
        </p:spPr>
        <p:txBody>
          <a:bodyPr vert="horz" anchor="t">
            <a:normAutofit fontScale="90000" lnSpcReduction="10000"/>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pc="100" dirty="0" smtClean="0">
                <a:latin typeface="Segoe UI" panose="020B0502040204020203" pitchFamily="34" charset="0"/>
              </a:rPr>
              <a:t> </a:t>
            </a:r>
            <a:r>
              <a:rPr lang="en-US" sz="3600" u="sng" spc="100" dirty="0" smtClean="0">
                <a:latin typeface="Segoe UI" panose="020B0502040204020203" pitchFamily="34" charset="0"/>
              </a:rPr>
              <a:t>ASTs (</a:t>
            </a:r>
            <a:r>
              <a:rPr lang="en-US" sz="3600" u="sng" spc="100" dirty="0" err="1" smtClean="0">
                <a:latin typeface="Segoe UI" panose="020B0502040204020203" pitchFamily="34" charset="0"/>
              </a:rPr>
              <a:t>cont</a:t>
            </a:r>
            <a:r>
              <a:rPr lang="en-US" sz="3600" u="sng" spc="100" dirty="0" smtClean="0">
                <a:latin typeface="Segoe UI" panose="020B0502040204020203" pitchFamily="34" charset="0"/>
              </a:rPr>
              <a:t>’)</a:t>
            </a:r>
            <a:endParaRPr lang="en-US" sz="3600" u="sng" spc="100" dirty="0">
              <a:latin typeface="Segoe UI" panose="020B0502040204020203" pitchFamily="34" charset="0"/>
            </a:endParaRPr>
          </a:p>
        </p:txBody>
      </p:sp>
      <p:sp>
        <p:nvSpPr>
          <p:cNvPr id="2" name="Slide Number Placeholder 1"/>
          <p:cNvSpPr>
            <a:spLocks noGrp="1"/>
          </p:cNvSpPr>
          <p:nvPr>
            <p:ph type="sldNum" sz="quarter" idx="12"/>
          </p:nvPr>
        </p:nvSpPr>
        <p:spPr/>
        <p:txBody>
          <a:bodyPr/>
          <a:lstStyle/>
          <a:p>
            <a:pPr>
              <a:defRPr/>
            </a:pPr>
            <a:fld id="{4C353D39-EF94-4FD1-9AAE-EED890F8DC49}" type="slidenum">
              <a:rPr lang="en-US" smtClean="0"/>
              <a:pPr>
                <a:defRPr/>
              </a:pPr>
              <a:t>10</a:t>
            </a:fld>
            <a:endParaRPr lang="en-US"/>
          </a:p>
        </p:txBody>
      </p:sp>
    </p:spTree>
    <p:extLst>
      <p:ext uri="{BB962C8B-B14F-4D97-AF65-F5344CB8AC3E}">
        <p14:creationId xmlns:p14="http://schemas.microsoft.com/office/powerpoint/2010/main" val="1321521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143000"/>
            <a:ext cx="7787640" cy="5562600"/>
          </a:xfrm>
        </p:spPr>
        <p:txBody>
          <a:bodyPr>
            <a:noAutofit/>
          </a:bodyPr>
          <a:lstStyle/>
          <a:p>
            <a:pPr marL="68580" indent="0">
              <a:buNone/>
            </a:pPr>
            <a:r>
              <a:rPr lang="en-US" sz="2800" dirty="0" smtClean="0">
                <a:latin typeface="Arial" panose="020B0604020202020204" pitchFamily="34" charset="0"/>
                <a:cs typeface="Arial" panose="020B0604020202020204" pitchFamily="34" charset="0"/>
              </a:rPr>
              <a:t>Operator subject to the requirements of APSA shall:</a:t>
            </a:r>
          </a:p>
          <a:p>
            <a:pPr marL="68580" indent="0">
              <a:buNone/>
            </a:pPr>
            <a:endParaRPr lang="en-US" sz="1400" dirty="0" smtClean="0">
              <a:latin typeface="Arial" panose="020B0604020202020204" pitchFamily="34" charset="0"/>
              <a:cs typeface="Arial" panose="020B0604020202020204" pitchFamily="34" charset="0"/>
            </a:endParaRPr>
          </a:p>
          <a:p>
            <a:pPr marL="68580" indent="0">
              <a:buNone/>
            </a:pPr>
            <a:r>
              <a:rPr lang="en-US" sz="2800" dirty="0" smtClean="0">
                <a:solidFill>
                  <a:srgbClr val="70C03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a:t>
            </a:r>
            <a:r>
              <a:rPr lang="en-US" sz="2800" dirty="0" smtClean="0">
                <a:effectLst>
                  <a:outerShdw blurRad="38100" dist="38100" dir="2700000" algn="tl">
                    <a:srgbClr val="000000">
                      <a:alpha val="43137"/>
                    </a:srgbClr>
                  </a:outerShdw>
                </a:effectLst>
                <a:latin typeface="Arial" charset="0"/>
              </a:rPr>
              <a:t>File </a:t>
            </a:r>
            <a:r>
              <a:rPr lang="en-US" sz="2800" dirty="0">
                <a:effectLst>
                  <a:outerShdw blurRad="38100" dist="38100" dir="2700000" algn="tl">
                    <a:srgbClr val="000000">
                      <a:alpha val="43137"/>
                    </a:srgbClr>
                  </a:outerShdw>
                </a:effectLst>
                <a:latin typeface="Arial" charset="0"/>
              </a:rPr>
              <a:t>a tank facility statement with the CUPA.  (by </a:t>
            </a:r>
            <a:r>
              <a:rPr lang="en-US" sz="2800" dirty="0" smtClean="0">
                <a:effectLst>
                  <a:outerShdw blurRad="38100" dist="38100" dir="2700000" algn="tl">
                    <a:srgbClr val="000000">
                      <a:alpha val="43137"/>
                    </a:srgbClr>
                  </a:outerShdw>
                </a:effectLst>
                <a:latin typeface="Arial" charset="0"/>
              </a:rPr>
              <a:t>submitting  </a:t>
            </a:r>
            <a:r>
              <a:rPr lang="en-US" sz="2800" dirty="0">
                <a:effectLst>
                  <a:outerShdw blurRad="38100" dist="38100" dir="2700000" algn="tl">
                    <a:srgbClr val="000000">
                      <a:alpha val="43137"/>
                    </a:srgbClr>
                  </a:outerShdw>
                </a:effectLst>
                <a:latin typeface="Arial" charset="0"/>
              </a:rPr>
              <a:t>your CUPA annual inventory </a:t>
            </a:r>
            <a:r>
              <a:rPr lang="en-US" sz="2800" dirty="0" smtClean="0">
                <a:effectLst>
                  <a:outerShdw blurRad="38100" dist="38100" dir="2700000" algn="tl">
                    <a:srgbClr val="000000">
                      <a:alpha val="43137"/>
                    </a:srgbClr>
                  </a:outerShdw>
                </a:effectLst>
                <a:latin typeface="Arial" charset="0"/>
              </a:rPr>
              <a:t>form </a:t>
            </a:r>
            <a:r>
              <a:rPr lang="en-US" sz="2800" dirty="0">
                <a:effectLst>
                  <a:outerShdw blurRad="38100" dist="38100" dir="2700000" algn="tl">
                    <a:srgbClr val="000000">
                      <a:alpha val="43137"/>
                    </a:srgbClr>
                  </a:outerShdw>
                </a:effectLst>
                <a:latin typeface="Arial" charset="0"/>
              </a:rPr>
              <a:t>in </a:t>
            </a:r>
            <a:r>
              <a:rPr lang="en-US" sz="2800" dirty="0" smtClean="0">
                <a:effectLst>
                  <a:outerShdw blurRad="38100" dist="38100" dir="2700000" algn="tl">
                    <a:srgbClr val="000000">
                      <a:alpha val="43137"/>
                    </a:srgbClr>
                  </a:outerShdw>
                </a:effectLst>
                <a:latin typeface="Arial" charset="0"/>
              </a:rPr>
              <a:t>CERS</a:t>
            </a:r>
            <a:r>
              <a:rPr lang="en-US" sz="2800" dirty="0">
                <a:effectLst>
                  <a:outerShdw blurRad="38100" dist="38100" dir="2700000" algn="tl">
                    <a:srgbClr val="000000">
                      <a:alpha val="43137"/>
                    </a:srgbClr>
                  </a:outerShdw>
                </a:effectLst>
                <a:latin typeface="Arial" charset="0"/>
              </a:rPr>
              <a:t>, you’re good</a:t>
            </a:r>
            <a:r>
              <a:rPr lang="en-US" sz="2800" dirty="0" smtClean="0">
                <a:effectLst>
                  <a:outerShdw blurRad="38100" dist="38100" dir="2700000" algn="tl">
                    <a:srgbClr val="000000">
                      <a:alpha val="43137"/>
                    </a:srgbClr>
                  </a:outerShdw>
                </a:effectLst>
                <a:latin typeface="Arial" charset="0"/>
              </a:rPr>
              <a:t>)</a:t>
            </a:r>
          </a:p>
          <a:p>
            <a:pPr marL="969264" lvl="1" indent="-514350">
              <a:buClr>
                <a:schemeClr val="accent1">
                  <a:lumMod val="75000"/>
                </a:schemeClr>
              </a:buClr>
              <a:buSzPct val="100000"/>
              <a:buFont typeface="+mj-lt"/>
              <a:buAutoNum type="arabicPeriod"/>
            </a:pPr>
            <a:endParaRPr lang="en-US" sz="1400" dirty="0" smtClean="0">
              <a:latin typeface="Arial" panose="020B0604020202020204" pitchFamily="34" charset="0"/>
              <a:cs typeface="Arial" panose="020B0604020202020204" pitchFamily="34" charset="0"/>
            </a:endParaRPr>
          </a:p>
          <a:p>
            <a:pPr marL="457200" indent="-457200" eaLnBrk="0" hangingPunct="0">
              <a:buClr>
                <a:schemeClr val="accent1"/>
              </a:buClr>
              <a:buFont typeface="Wingdings" pitchFamily="2" charset="2"/>
              <a:buAutoNum type="arabicPeriod" startAt="5"/>
            </a:pPr>
            <a:r>
              <a:rPr lang="en-US" sz="2800" dirty="0">
                <a:effectLst>
                  <a:outerShdw blurRad="38100" dist="38100" dir="2700000" algn="tl">
                    <a:srgbClr val="000000">
                      <a:alpha val="43137"/>
                    </a:srgbClr>
                  </a:outerShdw>
                </a:effectLst>
                <a:latin typeface="Arial" charset="0"/>
              </a:rPr>
              <a:t>Upon discovery of the occurrence of a spill or other 	release of one barrel (42 gallons) or more of 	</a:t>
            </a:r>
            <a:r>
              <a:rPr lang="en-US" sz="2800" b="1" u="sng" dirty="0">
                <a:solidFill>
                  <a:srgbClr val="FFFF99"/>
                </a:solidFill>
                <a:effectLst>
                  <a:outerShdw blurRad="38100" dist="38100" dir="2700000" algn="tl">
                    <a:srgbClr val="000000">
                      <a:alpha val="43137"/>
                    </a:srgbClr>
                  </a:outerShdw>
                </a:effectLst>
                <a:latin typeface="Arial" charset="0"/>
              </a:rPr>
              <a:t>petroleum</a:t>
            </a:r>
            <a:r>
              <a:rPr lang="en-US" sz="2800" dirty="0">
                <a:effectLst>
                  <a:outerShdw blurRad="38100" dist="38100" dir="2700000" algn="tl">
                    <a:srgbClr val="000000">
                      <a:alpha val="43137"/>
                    </a:srgbClr>
                  </a:outerShdw>
                </a:effectLst>
                <a:latin typeface="Arial" charset="0"/>
              </a:rPr>
              <a:t>, to notify the</a:t>
            </a:r>
            <a:r>
              <a:rPr lang="en-US" sz="2800" b="1" dirty="0">
                <a:effectLst>
                  <a:outerShdw blurRad="38100" dist="38100" dir="2700000" algn="tl">
                    <a:srgbClr val="000000">
                      <a:alpha val="43137"/>
                    </a:srgbClr>
                  </a:outerShdw>
                </a:effectLst>
                <a:latin typeface="Arial" charset="0"/>
              </a:rPr>
              <a:t> Governor’s Office of </a:t>
            </a:r>
            <a:r>
              <a:rPr lang="en-US" sz="2800" b="1" dirty="0" smtClean="0">
                <a:effectLst>
                  <a:outerShdw blurRad="38100" dist="38100" dir="2700000" algn="tl">
                    <a:srgbClr val="000000">
                      <a:alpha val="43137"/>
                    </a:srgbClr>
                  </a:outerShdw>
                </a:effectLst>
                <a:latin typeface="Arial" charset="0"/>
              </a:rPr>
              <a:t>Emergency </a:t>
            </a:r>
            <a:r>
              <a:rPr lang="en-US" sz="2800" b="1" dirty="0">
                <a:effectLst>
                  <a:outerShdw blurRad="38100" dist="38100" dir="2700000" algn="tl">
                    <a:srgbClr val="000000">
                      <a:alpha val="43137"/>
                    </a:srgbClr>
                  </a:outerShdw>
                </a:effectLst>
                <a:latin typeface="Arial" charset="0"/>
              </a:rPr>
              <a:t>Services</a:t>
            </a:r>
            <a:r>
              <a:rPr lang="en-US" sz="2800" dirty="0">
                <a:effectLst>
                  <a:outerShdw blurRad="38100" dist="38100" dir="2700000" algn="tl">
                    <a:srgbClr val="000000">
                      <a:alpha val="43137"/>
                    </a:srgbClr>
                  </a:outerShdw>
                </a:effectLst>
                <a:latin typeface="Arial" charset="0"/>
              </a:rPr>
              <a:t> </a:t>
            </a:r>
            <a:r>
              <a:rPr lang="en-US" sz="2800" b="1" i="1" dirty="0">
                <a:solidFill>
                  <a:schemeClr val="tx2"/>
                </a:solidFill>
                <a:effectLst>
                  <a:outerShdw blurRad="38100" dist="38100" dir="2700000" algn="tl">
                    <a:srgbClr val="000000">
                      <a:alpha val="43137"/>
                    </a:srgbClr>
                  </a:outerShdw>
                </a:effectLst>
                <a:latin typeface="Arial" charset="0"/>
              </a:rPr>
              <a:t>AND</a:t>
            </a:r>
            <a:r>
              <a:rPr lang="en-US" sz="2800" b="1" dirty="0">
                <a:effectLst>
                  <a:outerShdw blurRad="38100" dist="38100" dir="2700000" algn="tl">
                    <a:srgbClr val="000000">
                      <a:alpha val="43137"/>
                    </a:srgbClr>
                  </a:outerShdw>
                </a:effectLst>
                <a:latin typeface="Arial" charset="0"/>
              </a:rPr>
              <a:t> </a:t>
            </a:r>
            <a:r>
              <a:rPr lang="en-US" sz="2800" b="1" dirty="0" smtClean="0">
                <a:effectLst>
                  <a:outerShdw blurRad="38100" dist="38100" dir="2700000" algn="tl">
                    <a:srgbClr val="000000">
                      <a:alpha val="43137"/>
                    </a:srgbClr>
                  </a:outerShdw>
                </a:effectLst>
                <a:latin typeface="Arial" charset="0"/>
              </a:rPr>
              <a:t>the </a:t>
            </a:r>
            <a:r>
              <a:rPr lang="en-US" sz="2800" b="1" dirty="0">
                <a:effectLst>
                  <a:outerShdw blurRad="38100" dist="38100" dir="2700000" algn="tl">
                    <a:srgbClr val="000000">
                      <a:alpha val="43137"/>
                    </a:srgbClr>
                  </a:outerShdw>
                </a:effectLst>
                <a:latin typeface="Arial" charset="0"/>
              </a:rPr>
              <a:t>CUPA (Stanislaus </a:t>
            </a:r>
            <a:r>
              <a:rPr lang="en-US" sz="2800" b="1" dirty="0" smtClean="0">
                <a:effectLst>
                  <a:outerShdw blurRad="38100" dist="38100" dir="2700000" algn="tl">
                    <a:srgbClr val="000000">
                      <a:alpha val="43137"/>
                    </a:srgbClr>
                  </a:outerShdw>
                </a:effectLst>
                <a:latin typeface="Arial" charset="0"/>
              </a:rPr>
              <a:t>County </a:t>
            </a:r>
            <a:r>
              <a:rPr lang="en-US" sz="2800" b="1" dirty="0">
                <a:effectLst>
                  <a:outerShdw blurRad="38100" dist="38100" dir="2700000" algn="tl">
                    <a:srgbClr val="000000">
                      <a:alpha val="43137"/>
                    </a:srgbClr>
                  </a:outerShdw>
                </a:effectLst>
                <a:latin typeface="Arial" charset="0"/>
              </a:rPr>
              <a:t>DER</a:t>
            </a:r>
            <a:r>
              <a:rPr lang="en-US" sz="2800" b="1" dirty="0" smtClean="0">
                <a:effectLst>
                  <a:outerShdw blurRad="38100" dist="38100" dir="2700000" algn="tl">
                    <a:srgbClr val="000000">
                      <a:alpha val="43137"/>
                    </a:srgbClr>
                  </a:outerShdw>
                </a:effectLst>
                <a:latin typeface="Arial" charset="0"/>
              </a:rPr>
              <a:t>).</a:t>
            </a:r>
            <a:endParaRPr lang="en-US" sz="2800" dirty="0">
              <a:effectLst>
                <a:outerShdw blurRad="38100" dist="38100" dir="2700000" algn="tl">
                  <a:srgbClr val="000000">
                    <a:alpha val="43137"/>
                  </a:srgbClr>
                </a:outerShdw>
              </a:effectLst>
              <a:latin typeface="Arial" charset="0"/>
            </a:endParaRPr>
          </a:p>
        </p:txBody>
      </p:sp>
      <p:sp>
        <p:nvSpPr>
          <p:cNvPr id="4" name="Title 1"/>
          <p:cNvSpPr txBox="1">
            <a:spLocks/>
          </p:cNvSpPr>
          <p:nvPr/>
        </p:nvSpPr>
        <p:spPr>
          <a:xfrm>
            <a:off x="15240" y="228599"/>
            <a:ext cx="7772400" cy="630237"/>
          </a:xfrm>
          <a:prstGeom prst="rect">
            <a:avLst/>
          </a:prstGeom>
        </p:spPr>
        <p:txBody>
          <a:bodyPr vert="horz" anchor="t">
            <a:normAutofit fontScale="90000" lnSpcReduction="10000"/>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pc="100" dirty="0" smtClean="0">
                <a:latin typeface="Segoe UI" panose="020B0502040204020203" pitchFamily="34" charset="0"/>
              </a:rPr>
              <a:t> </a:t>
            </a:r>
            <a:r>
              <a:rPr lang="en-US" sz="3600" u="sng" spc="100" dirty="0" smtClean="0">
                <a:latin typeface="Segoe UI" panose="020B0502040204020203" pitchFamily="34" charset="0"/>
              </a:rPr>
              <a:t>ASTs (</a:t>
            </a:r>
            <a:r>
              <a:rPr lang="en-US" sz="3600" u="sng" spc="100" dirty="0" err="1" smtClean="0">
                <a:latin typeface="Segoe UI" panose="020B0502040204020203" pitchFamily="34" charset="0"/>
              </a:rPr>
              <a:t>cont</a:t>
            </a:r>
            <a:r>
              <a:rPr lang="en-US" sz="3600" u="sng" spc="100" dirty="0" smtClean="0">
                <a:latin typeface="Segoe UI" panose="020B0502040204020203" pitchFamily="34" charset="0"/>
              </a:rPr>
              <a:t>’)</a:t>
            </a:r>
            <a:endParaRPr lang="en-US" sz="3600" u="sng" spc="100" dirty="0">
              <a:latin typeface="Segoe UI" panose="020B0502040204020203" pitchFamily="34" charset="0"/>
            </a:endParaRPr>
          </a:p>
        </p:txBody>
      </p:sp>
      <p:sp>
        <p:nvSpPr>
          <p:cNvPr id="2" name="Slide Number Placeholder 1"/>
          <p:cNvSpPr>
            <a:spLocks noGrp="1"/>
          </p:cNvSpPr>
          <p:nvPr>
            <p:ph type="sldNum" sz="quarter" idx="12"/>
          </p:nvPr>
        </p:nvSpPr>
        <p:spPr/>
        <p:txBody>
          <a:bodyPr/>
          <a:lstStyle/>
          <a:p>
            <a:pPr>
              <a:defRPr/>
            </a:pPr>
            <a:fld id="{4C353D39-EF94-4FD1-9AAE-EED890F8DC49}" type="slidenum">
              <a:rPr lang="en-US" smtClean="0"/>
              <a:pPr>
                <a:defRPr/>
              </a:pPr>
              <a:t>11</a:t>
            </a:fld>
            <a:endParaRPr lang="en-US"/>
          </a:p>
        </p:txBody>
      </p:sp>
    </p:spTree>
    <p:extLst>
      <p:ext uri="{BB962C8B-B14F-4D97-AF65-F5344CB8AC3E}">
        <p14:creationId xmlns:p14="http://schemas.microsoft.com/office/powerpoint/2010/main" val="708767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DC5FF49-48A3-4096-A390-8E3D41D3E183}" type="slidenum">
              <a:rPr lang="en-US"/>
              <a:pPr>
                <a:defRPr/>
              </a:pPr>
              <a:t>12</a:t>
            </a:fld>
            <a:endParaRPr lang="en-US"/>
          </a:p>
        </p:txBody>
      </p:sp>
      <p:sp>
        <p:nvSpPr>
          <p:cNvPr id="25604" name="Rectangle 3"/>
          <p:cNvSpPr>
            <a:spLocks noGrp="1" noChangeArrowheads="1"/>
          </p:cNvSpPr>
          <p:nvPr>
            <p:ph type="body" idx="4294967295"/>
          </p:nvPr>
        </p:nvSpPr>
        <p:spPr>
          <a:xfrm>
            <a:off x="457200" y="1600200"/>
            <a:ext cx="8686800" cy="3211165"/>
          </a:xfrm>
        </p:spPr>
        <p:txBody>
          <a:bodyPr>
            <a:noAutofit/>
          </a:bodyPr>
          <a:lstStyle/>
          <a:p>
            <a:pPr marL="609600" indent="-609600" eaLnBrk="1" hangingPunct="1">
              <a:buSzTx/>
              <a:buFont typeface="Wingdings" pitchFamily="2" charset="2"/>
              <a:buNone/>
            </a:pPr>
            <a:r>
              <a:rPr lang="en-US" sz="2800" dirty="0" smtClean="0">
                <a:latin typeface="Arial" charset="0"/>
              </a:rPr>
              <a:t>A farm, nursery, logging site, or construction site would be exempt </a:t>
            </a:r>
            <a:r>
              <a:rPr lang="en-US" sz="2800" b="1" u="sng" dirty="0" smtClean="0">
                <a:effectLst>
                  <a:outerShdw blurRad="38100" dist="38100" dir="2700000" algn="tl">
                    <a:srgbClr val="000000">
                      <a:alpha val="43137"/>
                    </a:srgbClr>
                  </a:outerShdw>
                </a:effectLst>
                <a:latin typeface="Arial" charset="0"/>
              </a:rPr>
              <a:t>only under CA Law</a:t>
            </a:r>
            <a:r>
              <a:rPr lang="en-US" sz="2800" dirty="0" smtClean="0">
                <a:latin typeface="Arial" charset="0"/>
              </a:rPr>
              <a:t> from preparing an SPCC if:</a:t>
            </a:r>
          </a:p>
          <a:p>
            <a:pPr marL="1162050" lvl="1" indent="-533400" eaLnBrk="1" hangingPunct="1">
              <a:buClr>
                <a:schemeClr val="accent1"/>
              </a:buClr>
              <a:buSzTx/>
              <a:buFont typeface="Wingdings" pitchFamily="2" charset="2"/>
              <a:buAutoNum type="arabicPeriod"/>
            </a:pPr>
            <a:r>
              <a:rPr lang="en-US" sz="2800" dirty="0" smtClean="0">
                <a:latin typeface="Arial" charset="0"/>
              </a:rPr>
              <a:t>No storage tank at the location exceeds 20,000 gallons, and</a:t>
            </a:r>
          </a:p>
          <a:p>
            <a:pPr marL="1162050" lvl="1" indent="-533400" eaLnBrk="1" hangingPunct="1">
              <a:buClr>
                <a:schemeClr val="accent1"/>
              </a:buClr>
              <a:buSzTx/>
              <a:buFont typeface="Wingdings" pitchFamily="2" charset="2"/>
              <a:buAutoNum type="arabicPeriod"/>
            </a:pPr>
            <a:r>
              <a:rPr lang="en-US" sz="2800" dirty="0" smtClean="0">
                <a:latin typeface="Arial" charset="0"/>
              </a:rPr>
              <a:t>The cumulative storage capacity of the facility does not exceed 100,000 gallons</a:t>
            </a:r>
          </a:p>
        </p:txBody>
      </p:sp>
      <p:pic>
        <p:nvPicPr>
          <p:cNvPr id="25606" name="Picture 6" descr="http://www.hettichfarms.com/images/dieseltank-t.jpg"/>
          <p:cNvPicPr>
            <a:picLocks noChangeAspect="1" noChangeArrowheads="1"/>
          </p:cNvPicPr>
          <p:nvPr/>
        </p:nvPicPr>
        <p:blipFill>
          <a:blip r:embed="rId3" cstate="print"/>
          <a:srcRect/>
          <a:stretch>
            <a:fillRect/>
          </a:stretch>
        </p:blipFill>
        <p:spPr bwMode="auto">
          <a:xfrm>
            <a:off x="6934200" y="4448509"/>
            <a:ext cx="1968500" cy="2343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608" name="Picture 8" descr="http://www.nma.gov.au/shared/libraries/images/temporary_exhibitions/farmers_stories/jarvis/diesel_tank_large/files/17618/Diesel-tank_w480.jpg"/>
          <p:cNvPicPr>
            <a:picLocks noChangeAspect="1" noChangeArrowheads="1"/>
          </p:cNvPicPr>
          <p:nvPr/>
        </p:nvPicPr>
        <p:blipFill rotWithShape="1">
          <a:blip r:embed="rId4" cstate="print"/>
          <a:srcRect l="4634" t="19756" r="13740" b="6586"/>
          <a:stretch/>
        </p:blipFill>
        <p:spPr bwMode="auto">
          <a:xfrm>
            <a:off x="609600" y="4800600"/>
            <a:ext cx="3200400" cy="19253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itle 1"/>
          <p:cNvSpPr txBox="1">
            <a:spLocks/>
          </p:cNvSpPr>
          <p:nvPr/>
        </p:nvSpPr>
        <p:spPr>
          <a:xfrm>
            <a:off x="15240" y="228599"/>
            <a:ext cx="7772400" cy="630237"/>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pc="100" dirty="0" smtClean="0">
                <a:latin typeface="Segoe UI" panose="020B0502040204020203" pitchFamily="34" charset="0"/>
              </a:rPr>
              <a:t> </a:t>
            </a:r>
            <a:r>
              <a:rPr lang="en-US" u="sng" spc="100" dirty="0" smtClean="0">
                <a:latin typeface="Segoe UI" panose="020B0502040204020203" pitchFamily="34" charset="0"/>
              </a:rPr>
              <a:t>APSA Exemptions: Conditional</a:t>
            </a:r>
            <a:endParaRPr lang="en-US" u="sng" spc="100" dirty="0">
              <a:latin typeface="Segoe UI" panose="020B0502040204020203" pitchFamily="34" charset="0"/>
            </a:endParaRPr>
          </a:p>
        </p:txBody>
      </p:sp>
    </p:spTree>
    <p:extLst>
      <p:ext uri="{BB962C8B-B14F-4D97-AF65-F5344CB8AC3E}">
        <p14:creationId xmlns:p14="http://schemas.microsoft.com/office/powerpoint/2010/main" val="35180193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C718DD71-AED9-48B2-AEB5-106D48DAF4F7}" type="slidenum">
              <a:rPr lang="en-US"/>
              <a:pPr>
                <a:defRPr/>
              </a:pPr>
              <a:t>13</a:t>
            </a:fld>
            <a:endParaRPr lang="en-US"/>
          </a:p>
        </p:txBody>
      </p:sp>
      <p:sp>
        <p:nvSpPr>
          <p:cNvPr id="26628" name="Rectangle 3"/>
          <p:cNvSpPr>
            <a:spLocks noGrp="1" noChangeArrowheads="1"/>
          </p:cNvSpPr>
          <p:nvPr>
            <p:ph type="body" idx="4294967295"/>
          </p:nvPr>
        </p:nvSpPr>
        <p:spPr>
          <a:xfrm>
            <a:off x="721360" y="1142999"/>
            <a:ext cx="8458200" cy="1752601"/>
          </a:xfrm>
        </p:spPr>
        <p:txBody>
          <a:bodyPr>
            <a:normAutofit lnSpcReduction="10000"/>
          </a:bodyPr>
          <a:lstStyle/>
          <a:p>
            <a:pPr marL="166688" indent="0" eaLnBrk="1" hangingPunct="1">
              <a:spcAft>
                <a:spcPts val="200"/>
              </a:spcAft>
              <a:buFont typeface="Wingdings" pitchFamily="2" charset="2"/>
              <a:buNone/>
            </a:pPr>
            <a:r>
              <a:rPr lang="en-US" sz="2800" dirty="0" smtClean="0">
                <a:latin typeface="Arial" charset="0"/>
              </a:rPr>
              <a:t>A tank facility located on a farm, nursery, logging site, or construction site, is still regulated under APSA, but the facility is not required to prepare and implement a SPCC Plan </a:t>
            </a:r>
            <a:r>
              <a:rPr lang="en-US" sz="2800" b="1" u="sng" dirty="0" smtClean="0">
                <a:effectLst>
                  <a:outerShdw blurRad="38100" dist="38100" dir="2700000" algn="tl">
                    <a:srgbClr val="000000">
                      <a:alpha val="43137"/>
                    </a:srgbClr>
                  </a:outerShdw>
                </a:effectLst>
                <a:latin typeface="Arial" charset="0"/>
              </a:rPr>
              <a:t>AS LONG AS</a:t>
            </a:r>
            <a:r>
              <a:rPr lang="en-US" sz="2800" dirty="0" smtClean="0">
                <a:latin typeface="Arial" charset="0"/>
              </a:rPr>
              <a:t>:</a:t>
            </a:r>
            <a:endParaRPr lang="en-US" sz="2800" dirty="0" smtClean="0"/>
          </a:p>
        </p:txBody>
      </p:sp>
      <p:sp>
        <p:nvSpPr>
          <p:cNvPr id="6" name="Rectangle 5"/>
          <p:cNvSpPr/>
          <p:nvPr/>
        </p:nvSpPr>
        <p:spPr>
          <a:xfrm>
            <a:off x="1066800" y="2895600"/>
            <a:ext cx="7945120" cy="2728952"/>
          </a:xfrm>
          <a:prstGeom prst="rect">
            <a:avLst/>
          </a:prstGeom>
        </p:spPr>
        <p:txBody>
          <a:bodyPr wrap="square">
            <a:spAutoFit/>
          </a:bodyPr>
          <a:lstStyle/>
          <a:p>
            <a:pPr marL="623888" indent="-457200" eaLnBrk="1" hangingPunct="1">
              <a:spcAft>
                <a:spcPts val="200"/>
              </a:spcAft>
              <a:buClr>
                <a:schemeClr val="accent1"/>
              </a:buClr>
              <a:buFont typeface="+mj-lt"/>
              <a:buAutoNum type="arabicPeriod"/>
            </a:pPr>
            <a:r>
              <a:rPr lang="en-US" dirty="0" smtClean="0">
                <a:latin typeface="Arial" charset="0"/>
              </a:rPr>
              <a:t>You </a:t>
            </a:r>
            <a:r>
              <a:rPr lang="en-US" dirty="0">
                <a:latin typeface="Arial" charset="0"/>
              </a:rPr>
              <a:t>c</a:t>
            </a:r>
            <a:r>
              <a:rPr lang="en-US" dirty="0" smtClean="0">
                <a:latin typeface="Arial" charset="0"/>
              </a:rPr>
              <a:t>onduct </a:t>
            </a:r>
            <a:r>
              <a:rPr lang="en-US" dirty="0">
                <a:latin typeface="Arial" charset="0"/>
              </a:rPr>
              <a:t>a </a:t>
            </a:r>
            <a:r>
              <a:rPr lang="en-US" b="1" dirty="0">
                <a:latin typeface="Arial" charset="0"/>
              </a:rPr>
              <a:t>daily visual inspection</a:t>
            </a:r>
            <a:r>
              <a:rPr lang="en-US" dirty="0">
                <a:latin typeface="Arial" charset="0"/>
              </a:rPr>
              <a:t> each day of operation of </a:t>
            </a:r>
            <a:r>
              <a:rPr lang="en-US" dirty="0" smtClean="0">
                <a:latin typeface="Arial" charset="0"/>
              </a:rPr>
              <a:t>any storage </a:t>
            </a:r>
            <a:r>
              <a:rPr lang="en-US" dirty="0">
                <a:latin typeface="Arial" charset="0"/>
              </a:rPr>
              <a:t>tanks storing </a:t>
            </a:r>
            <a:r>
              <a:rPr lang="en-US" dirty="0" smtClean="0">
                <a:latin typeface="Arial" charset="0"/>
              </a:rPr>
              <a:t>petroleum.</a:t>
            </a:r>
            <a:endParaRPr lang="en-US" dirty="0">
              <a:latin typeface="Arial" charset="0"/>
            </a:endParaRPr>
          </a:p>
          <a:p>
            <a:pPr marL="623888" indent="-457200" eaLnBrk="1" hangingPunct="1">
              <a:spcAft>
                <a:spcPts val="200"/>
              </a:spcAft>
              <a:buClr>
                <a:schemeClr val="accent1"/>
              </a:buClr>
              <a:buFont typeface="+mj-lt"/>
              <a:buAutoNum type="arabicPeriod"/>
            </a:pPr>
            <a:r>
              <a:rPr lang="en-US" dirty="0">
                <a:latin typeface="Arial" charset="0"/>
              </a:rPr>
              <a:t>The CUPA conducts periodic inspections (at least every 3 years)</a:t>
            </a:r>
          </a:p>
          <a:p>
            <a:pPr marL="623888" indent="-457200" eaLnBrk="1" hangingPunct="1">
              <a:spcAft>
                <a:spcPts val="200"/>
              </a:spcAft>
              <a:buClr>
                <a:schemeClr val="accent1"/>
              </a:buClr>
              <a:buFont typeface="+mj-lt"/>
              <a:buAutoNum type="arabicPeriod"/>
            </a:pPr>
            <a:r>
              <a:rPr lang="en-US" dirty="0" smtClean="0">
                <a:latin typeface="Arial" charset="0"/>
              </a:rPr>
              <a:t>Facility installs </a:t>
            </a:r>
            <a:r>
              <a:rPr lang="en-US" dirty="0">
                <a:latin typeface="Arial" charset="0"/>
              </a:rPr>
              <a:t>secondary containment if the local CUPA determines it is necessary for the protection of the waters of the state</a:t>
            </a:r>
          </a:p>
        </p:txBody>
      </p:sp>
      <p:sp>
        <p:nvSpPr>
          <p:cNvPr id="7" name="Title 1"/>
          <p:cNvSpPr txBox="1">
            <a:spLocks/>
          </p:cNvSpPr>
          <p:nvPr/>
        </p:nvSpPr>
        <p:spPr>
          <a:xfrm>
            <a:off x="15240" y="228599"/>
            <a:ext cx="7772400" cy="630237"/>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pc="100" dirty="0" smtClean="0">
                <a:latin typeface="Segoe UI" panose="020B0502040204020203" pitchFamily="34" charset="0"/>
              </a:rPr>
              <a:t> </a:t>
            </a:r>
            <a:r>
              <a:rPr lang="en-US" u="sng" spc="100" dirty="0" smtClean="0">
                <a:latin typeface="Segoe UI" panose="020B0502040204020203" pitchFamily="34" charset="0"/>
              </a:rPr>
              <a:t>APSA Exemptions: Conditional</a:t>
            </a:r>
            <a:endParaRPr lang="en-US" u="sng" spc="100" dirty="0">
              <a:latin typeface="Segoe UI" panose="020B0502040204020203" pitchFamily="34" charset="0"/>
            </a:endParaRPr>
          </a:p>
        </p:txBody>
      </p:sp>
      <p:sp>
        <p:nvSpPr>
          <p:cNvPr id="2" name="Double Wave 1"/>
          <p:cNvSpPr/>
          <p:nvPr/>
        </p:nvSpPr>
        <p:spPr>
          <a:xfrm>
            <a:off x="1752600" y="5624552"/>
            <a:ext cx="5715000" cy="1081048"/>
          </a:xfrm>
          <a:prstGeom prst="doubleWave">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convex"/>
            </a:sp3d>
          </a:bodyPr>
          <a:lstStyle/>
          <a:p>
            <a:pPr algn="ctr"/>
            <a:r>
              <a:rPr lang="en-US" altLang="zh-TW" dirty="0">
                <a:effectLst>
                  <a:outerShdw blurRad="38100" dist="38100" dir="2700000" algn="tl">
                    <a:srgbClr val="000000">
                      <a:alpha val="43137"/>
                    </a:srgbClr>
                  </a:outerShdw>
                </a:effectLst>
                <a:latin typeface="Arial" charset="0"/>
                <a:ea typeface="新細明體" pitchFamily="18" charset="-120"/>
              </a:rPr>
              <a:t>These facilities still need an SPCC to meet Federal </a:t>
            </a:r>
            <a:r>
              <a:rPr lang="en-US" altLang="zh-TW" dirty="0" err="1" smtClean="0">
                <a:effectLst>
                  <a:outerShdw blurRad="38100" dist="38100" dir="2700000" algn="tl">
                    <a:srgbClr val="000000">
                      <a:alpha val="43137"/>
                    </a:srgbClr>
                  </a:outerShdw>
                </a:effectLst>
                <a:latin typeface="Arial" charset="0"/>
                <a:ea typeface="新細明體" pitchFamily="18" charset="-120"/>
              </a:rPr>
              <a:t>Req’s</a:t>
            </a:r>
            <a:endParaRPr lang="en-US" dirty="0">
              <a:effectLst>
                <a:outerShdw blurRad="38100" dist="38100" dir="2700000" algn="tl">
                  <a:srgbClr val="000000">
                    <a:alpha val="43137"/>
                  </a:srgbClr>
                </a:outerShdw>
              </a:effectLst>
              <a:latin typeface="Arial" charset="0"/>
              <a:ea typeface="新細明體" pitchFamily="18" charset="-120"/>
            </a:endParaRPr>
          </a:p>
        </p:txBody>
      </p:sp>
    </p:spTree>
    <p:extLst>
      <p:ext uri="{BB962C8B-B14F-4D97-AF65-F5344CB8AC3E}">
        <p14:creationId xmlns:p14="http://schemas.microsoft.com/office/powerpoint/2010/main" val="42083389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762000" y="1219200"/>
            <a:ext cx="8229600" cy="5410200"/>
          </a:xfrm>
        </p:spPr>
        <p:txBody>
          <a:bodyPr>
            <a:noAutofit/>
          </a:bodyPr>
          <a:lstStyle/>
          <a:p>
            <a:pPr algn="l"/>
            <a:r>
              <a:rPr lang="en-US" sz="2800" dirty="0" smtClean="0">
                <a:solidFill>
                  <a:schemeClr val="tx1"/>
                </a:solidFill>
                <a:latin typeface="Arial" panose="020B0604020202020204" pitchFamily="34" charset="0"/>
                <a:cs typeface="Arial" panose="020B0604020202020204" pitchFamily="34" charset="0"/>
              </a:rPr>
              <a:t>Water Resources Reform and Development Act (WRRDA) of 2014 changed the applicability provisions and criteria for self-certification of SPCC plans for farms.  In summary, farms have been recognized by the Federal Government as eligible for some exemptions when they write their SPCC, and the Office of the State Fire Marshall has now extended some of these exemptions to the farms, if they follow the appropriate procedures</a:t>
            </a:r>
            <a:r>
              <a:rPr lang="en-US" sz="1800" dirty="0" smtClean="0">
                <a:solidFill>
                  <a:schemeClr val="tx1"/>
                </a:solidFill>
              </a:rPr>
              <a:t>.</a:t>
            </a:r>
          </a:p>
        </p:txBody>
      </p:sp>
      <p:sp>
        <p:nvSpPr>
          <p:cNvPr id="4" name="Title 1"/>
          <p:cNvSpPr txBox="1">
            <a:spLocks/>
          </p:cNvSpPr>
          <p:nvPr/>
        </p:nvSpPr>
        <p:spPr>
          <a:xfrm>
            <a:off x="15240" y="228599"/>
            <a:ext cx="9128760" cy="630237"/>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pc="100" dirty="0" smtClean="0">
                <a:latin typeface="Segoe UI" panose="020B0502040204020203" pitchFamily="34" charset="0"/>
              </a:rPr>
              <a:t> </a:t>
            </a:r>
            <a:r>
              <a:rPr lang="en-US" sz="3600" u="sng" spc="100" dirty="0" smtClean="0">
                <a:latin typeface="Segoe UI" panose="020B0502040204020203" pitchFamily="34" charset="0"/>
              </a:rPr>
              <a:t>SPCC update &amp; current requirements</a:t>
            </a:r>
            <a:endParaRPr lang="en-US" sz="3600" u="sng" spc="100" dirty="0">
              <a:latin typeface="Segoe UI" panose="020B0502040204020203" pitchFamily="34" charset="0"/>
            </a:endParaRPr>
          </a:p>
        </p:txBody>
      </p:sp>
      <p:sp>
        <p:nvSpPr>
          <p:cNvPr id="5" name="Rounded Rectangle 4"/>
          <p:cNvSpPr/>
          <p:nvPr/>
        </p:nvSpPr>
        <p:spPr>
          <a:xfrm>
            <a:off x="990600" y="5867400"/>
            <a:ext cx="7696200" cy="914400"/>
          </a:xfrm>
          <a:prstGeom prst="roundRect">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The guidance is very informative and can be found at the following link:</a:t>
            </a:r>
          </a:p>
          <a:p>
            <a:pPr marL="68580" algn="r"/>
            <a:r>
              <a:rPr lang="en-US" sz="1800" dirty="0" smtClean="0">
                <a:solidFill>
                  <a:schemeClr val="tx1"/>
                </a:solidFill>
                <a:hlinkClick r:id="rId2"/>
              </a:rPr>
              <a:t>http</a:t>
            </a:r>
            <a:r>
              <a:rPr lang="en-US" sz="1800" dirty="0">
                <a:solidFill>
                  <a:schemeClr val="tx1"/>
                </a:solidFill>
                <a:hlinkClick r:id="rId2"/>
              </a:rPr>
              <a:t>://</a:t>
            </a:r>
            <a:r>
              <a:rPr lang="en-US" sz="1800" dirty="0" smtClean="0">
                <a:solidFill>
                  <a:schemeClr val="tx1"/>
                </a:solidFill>
                <a:hlinkClick r:id="rId2"/>
              </a:rPr>
              <a:t>osfm.fire.ca.gov/cupa/pdf/Farm_Fact_Sheet_26Jan2016.pdf</a:t>
            </a:r>
            <a:endParaRPr lang="en-US" sz="1800" dirty="0">
              <a:solidFill>
                <a:schemeClr val="tx1"/>
              </a:solidFill>
            </a:endParaRPr>
          </a:p>
        </p:txBody>
      </p:sp>
      <p:sp>
        <p:nvSpPr>
          <p:cNvPr id="2" name="Slide Number Placeholder 1"/>
          <p:cNvSpPr>
            <a:spLocks noGrp="1"/>
          </p:cNvSpPr>
          <p:nvPr>
            <p:ph type="sldNum" sz="quarter" idx="12"/>
          </p:nvPr>
        </p:nvSpPr>
        <p:spPr/>
        <p:txBody>
          <a:bodyPr/>
          <a:lstStyle/>
          <a:p>
            <a:pPr>
              <a:defRPr/>
            </a:pPr>
            <a:fld id="{4C353D39-EF94-4FD1-9AAE-EED890F8DC49}" type="slidenum">
              <a:rPr lang="en-US" smtClean="0"/>
              <a:pPr>
                <a:defRPr/>
              </a:pPr>
              <a:t>14</a:t>
            </a:fld>
            <a:endParaRPr lang="en-US"/>
          </a:p>
        </p:txBody>
      </p:sp>
    </p:spTree>
    <p:extLst>
      <p:ext uri="{BB962C8B-B14F-4D97-AF65-F5344CB8AC3E}">
        <p14:creationId xmlns:p14="http://schemas.microsoft.com/office/powerpoint/2010/main" val="2223229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609600" y="1219200"/>
            <a:ext cx="8305800" cy="5257800"/>
          </a:xfrm>
        </p:spPr>
        <p:txBody>
          <a:bodyPr>
            <a:noAutofit/>
          </a:bodyPr>
          <a:lstStyle/>
          <a:p>
            <a:pPr algn="l"/>
            <a:r>
              <a:rPr lang="en-US" sz="2200" dirty="0" smtClean="0">
                <a:solidFill>
                  <a:schemeClr val="tx1"/>
                </a:solidFill>
                <a:latin typeface="Arial" panose="020B0604020202020204" pitchFamily="34" charset="0"/>
                <a:cs typeface="Arial" panose="020B0604020202020204" pitchFamily="34" charset="0"/>
              </a:rPr>
              <a:t>Office of the State Fire Marshall  has the CUPA (</a:t>
            </a:r>
            <a:r>
              <a:rPr lang="en-US" sz="2200" dirty="0">
                <a:solidFill>
                  <a:schemeClr val="tx1"/>
                </a:solidFill>
                <a:latin typeface="Arial" panose="020B0604020202020204" pitchFamily="34" charset="0"/>
                <a:cs typeface="Arial" panose="020B0604020202020204" pitchFamily="34" charset="0"/>
              </a:rPr>
              <a:t>S</a:t>
            </a:r>
            <a:r>
              <a:rPr lang="en-US" sz="2200" dirty="0" smtClean="0">
                <a:solidFill>
                  <a:schemeClr val="tx1"/>
                </a:solidFill>
                <a:latin typeface="Arial" panose="020B0604020202020204" pitchFamily="34" charset="0"/>
                <a:cs typeface="Arial" panose="020B0604020202020204" pitchFamily="34" charset="0"/>
              </a:rPr>
              <a:t>tanislaus County DER) collect $26 for each facility that has storage capacity of 1,320 gallons or more if they are not conditionally exempt.  </a:t>
            </a:r>
          </a:p>
          <a:p>
            <a:pPr algn="l"/>
            <a:endParaRPr lang="en-US" sz="1000" dirty="0" smtClean="0">
              <a:solidFill>
                <a:schemeClr val="tx1"/>
              </a:solidFill>
              <a:latin typeface="Arial" panose="020B0604020202020204" pitchFamily="34" charset="0"/>
              <a:cs typeface="Arial" panose="020B0604020202020204" pitchFamily="34" charset="0"/>
            </a:endParaRPr>
          </a:p>
          <a:p>
            <a:pPr algn="l"/>
            <a:r>
              <a:rPr lang="en-US" sz="2200" dirty="0" smtClean="0">
                <a:solidFill>
                  <a:schemeClr val="tx1"/>
                </a:solidFill>
                <a:latin typeface="Arial" panose="020B0604020202020204" pitchFamily="34" charset="0"/>
                <a:cs typeface="Arial" panose="020B0604020202020204" pitchFamily="34" charset="0"/>
              </a:rPr>
              <a:t>Conditional exemption is only valid for the facilities that follow the rules of conditional exemption, which includes daily visual inspections and the documentation of the daily visual inspection.</a:t>
            </a:r>
          </a:p>
          <a:p>
            <a:pPr algn="l"/>
            <a:endParaRPr lang="en-US" sz="1000" dirty="0" smtClean="0">
              <a:solidFill>
                <a:schemeClr val="tx1"/>
              </a:solidFill>
              <a:latin typeface="Arial" panose="020B0604020202020204" pitchFamily="34" charset="0"/>
              <a:cs typeface="Arial" panose="020B0604020202020204" pitchFamily="34" charset="0"/>
            </a:endParaRPr>
          </a:p>
          <a:p>
            <a:pPr algn="l"/>
            <a:r>
              <a:rPr lang="en-US" sz="2200" dirty="0" smtClean="0">
                <a:solidFill>
                  <a:schemeClr val="tx1"/>
                </a:solidFill>
                <a:latin typeface="Arial" panose="020B0604020202020204" pitchFamily="34" charset="0"/>
                <a:cs typeface="Arial" panose="020B0604020202020204" pitchFamily="34" charset="0"/>
              </a:rPr>
              <a:t>If the conditional exemption rules are not followed, the facility cannot enjoy the conditional exemption benefits.</a:t>
            </a:r>
          </a:p>
          <a:p>
            <a:pPr algn="l"/>
            <a:r>
              <a:rPr lang="en-US" sz="2200" dirty="0" smtClean="0">
                <a:solidFill>
                  <a:schemeClr val="tx1"/>
                </a:solidFill>
                <a:latin typeface="Arial" panose="020B0604020202020204" pitchFamily="34" charset="0"/>
                <a:cs typeface="Arial" panose="020B0604020202020204" pitchFamily="34" charset="0"/>
              </a:rPr>
              <a:t>For some facilities that can self-certify their SPCC plan, there is little or no benefit to obtain conditional exemption.  </a:t>
            </a:r>
          </a:p>
          <a:p>
            <a:pPr algn="l"/>
            <a:r>
              <a:rPr lang="en-US" sz="2200" dirty="0" smtClean="0">
                <a:solidFill>
                  <a:schemeClr val="tx1"/>
                </a:solidFill>
                <a:latin typeface="Arial" panose="020B0604020202020204" pitchFamily="34" charset="0"/>
                <a:cs typeface="Arial" panose="020B0604020202020204" pitchFamily="34" charset="0"/>
              </a:rPr>
              <a:t>DER staff is happy to assist with determining if you should try to obtain conditional exemption.</a:t>
            </a:r>
            <a:endParaRPr lang="en-US" sz="2200" dirty="0">
              <a:solidFill>
                <a:schemeClr val="tx1"/>
              </a:solidFill>
              <a:latin typeface="Arial" panose="020B0604020202020204" pitchFamily="34" charset="0"/>
              <a:cs typeface="Arial" panose="020B0604020202020204" pitchFamily="34" charset="0"/>
            </a:endParaRPr>
          </a:p>
        </p:txBody>
      </p:sp>
      <p:sp>
        <p:nvSpPr>
          <p:cNvPr id="4" name="Title 1"/>
          <p:cNvSpPr txBox="1">
            <a:spLocks/>
          </p:cNvSpPr>
          <p:nvPr/>
        </p:nvSpPr>
        <p:spPr>
          <a:xfrm>
            <a:off x="15240" y="228599"/>
            <a:ext cx="9128760" cy="630237"/>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z="3600" spc="100" dirty="0" smtClean="0">
                <a:latin typeface="Segoe UI" panose="020B0502040204020203" pitchFamily="34" charset="0"/>
              </a:rPr>
              <a:t> </a:t>
            </a:r>
            <a:r>
              <a:rPr lang="en-US" sz="3600" u="sng" spc="100" dirty="0" smtClean="0">
                <a:latin typeface="Segoe UI" panose="020B0502040204020203" pitchFamily="34" charset="0"/>
              </a:rPr>
              <a:t>SPCC update &amp; current requirements</a:t>
            </a:r>
            <a:endParaRPr lang="en-US" sz="3600" u="sng" spc="100" dirty="0">
              <a:latin typeface="Segoe UI" panose="020B0502040204020203" pitchFamily="34" charset="0"/>
            </a:endParaRPr>
          </a:p>
        </p:txBody>
      </p:sp>
      <p:sp>
        <p:nvSpPr>
          <p:cNvPr id="2" name="Slide Number Placeholder 1"/>
          <p:cNvSpPr>
            <a:spLocks noGrp="1"/>
          </p:cNvSpPr>
          <p:nvPr>
            <p:ph type="sldNum" sz="quarter" idx="12"/>
          </p:nvPr>
        </p:nvSpPr>
        <p:spPr/>
        <p:txBody>
          <a:bodyPr/>
          <a:lstStyle/>
          <a:p>
            <a:pPr>
              <a:defRPr/>
            </a:pPr>
            <a:fld id="{4C353D39-EF94-4FD1-9AAE-EED890F8DC49}" type="slidenum">
              <a:rPr lang="en-US" smtClean="0"/>
              <a:pPr>
                <a:defRPr/>
              </a:pPr>
              <a:t>15</a:t>
            </a:fld>
            <a:endParaRPr lang="en-US"/>
          </a:p>
        </p:txBody>
      </p:sp>
    </p:spTree>
    <p:extLst>
      <p:ext uri="{BB962C8B-B14F-4D97-AF65-F5344CB8AC3E}">
        <p14:creationId xmlns:p14="http://schemas.microsoft.com/office/powerpoint/2010/main" val="3453331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685800" y="1219200"/>
            <a:ext cx="8153400" cy="5486400"/>
          </a:xfrm>
        </p:spPr>
        <p:txBody>
          <a:bodyPr>
            <a:noAutofit/>
          </a:bodyPr>
          <a:lstStyle/>
          <a:p>
            <a:pPr algn="l"/>
            <a:r>
              <a:rPr lang="en-US" sz="2200" dirty="0" smtClean="0">
                <a:solidFill>
                  <a:schemeClr val="tx1"/>
                </a:solidFill>
                <a:latin typeface="Arial" panose="020B0604020202020204" pitchFamily="34" charset="0"/>
                <a:cs typeface="Arial" panose="020B0604020202020204" pitchFamily="34" charset="0"/>
              </a:rPr>
              <a:t>Stanislaus County DER went to the Board of Supervisors this year to adjust the fees charged annually for facilities that have over 10,000 gallons of petroleum storage capability.  </a:t>
            </a:r>
          </a:p>
          <a:p>
            <a:pPr algn="l"/>
            <a:endParaRPr lang="en-US" sz="1000" dirty="0">
              <a:solidFill>
                <a:schemeClr val="tx1"/>
              </a:solidFill>
              <a:latin typeface="Arial" panose="020B0604020202020204" pitchFamily="34" charset="0"/>
              <a:cs typeface="Arial" panose="020B0604020202020204" pitchFamily="34" charset="0"/>
            </a:endParaRPr>
          </a:p>
          <a:p>
            <a:pPr algn="l"/>
            <a:r>
              <a:rPr lang="en-US" sz="2200" dirty="0" smtClean="0">
                <a:solidFill>
                  <a:schemeClr val="tx1"/>
                </a:solidFill>
                <a:latin typeface="Arial" panose="020B0604020202020204" pitchFamily="34" charset="0"/>
                <a:cs typeface="Arial" panose="020B0604020202020204" pitchFamily="34" charset="0"/>
              </a:rPr>
              <a:t>Based upon how the Health and Safety Code is written, DER decided to still not assess a fee upon those facilities that have less than 10,000 gallons because the law is clear that the Department does not have to inspect them every three years, unlike facilities that have over 10,000 gallons- which must be inspected triennially.</a:t>
            </a:r>
          </a:p>
          <a:p>
            <a:pPr algn="l"/>
            <a:endParaRPr lang="en-US" sz="1000" dirty="0">
              <a:solidFill>
                <a:schemeClr val="tx1"/>
              </a:solidFill>
              <a:latin typeface="Arial" panose="020B0604020202020204" pitchFamily="34" charset="0"/>
              <a:cs typeface="Arial" panose="020B0604020202020204" pitchFamily="34" charset="0"/>
            </a:endParaRPr>
          </a:p>
          <a:p>
            <a:pPr algn="l"/>
            <a:r>
              <a:rPr lang="en-US" sz="2200" dirty="0" smtClean="0">
                <a:solidFill>
                  <a:schemeClr val="tx1"/>
                </a:solidFill>
                <a:latin typeface="Arial" panose="020B0604020202020204" pitchFamily="34" charset="0"/>
                <a:cs typeface="Arial" panose="020B0604020202020204" pitchFamily="34" charset="0"/>
              </a:rPr>
              <a:t>Facilities, although not necessarily inspected for this program, MUST have an SPCC, and pay the Office of the State Fire Marshall the $26 annual surcharge (collected by DER).  </a:t>
            </a:r>
            <a:endParaRPr lang="en-US" sz="2200" dirty="0">
              <a:solidFill>
                <a:schemeClr val="tx1"/>
              </a:solidFill>
              <a:latin typeface="Arial" panose="020B0604020202020204" pitchFamily="34" charset="0"/>
              <a:cs typeface="Arial" panose="020B0604020202020204" pitchFamily="34" charset="0"/>
            </a:endParaRPr>
          </a:p>
        </p:txBody>
      </p:sp>
      <p:sp>
        <p:nvSpPr>
          <p:cNvPr id="4" name="Title 1"/>
          <p:cNvSpPr txBox="1">
            <a:spLocks/>
          </p:cNvSpPr>
          <p:nvPr/>
        </p:nvSpPr>
        <p:spPr>
          <a:xfrm>
            <a:off x="15240" y="228599"/>
            <a:ext cx="9128760" cy="630237"/>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pc="100" dirty="0" smtClean="0">
                <a:latin typeface="Segoe UI" panose="020B0502040204020203" pitchFamily="34" charset="0"/>
              </a:rPr>
              <a:t> </a:t>
            </a:r>
            <a:r>
              <a:rPr lang="en-US" u="sng" spc="100" dirty="0" smtClean="0">
                <a:latin typeface="Segoe UI" panose="020B0502040204020203" pitchFamily="34" charset="0"/>
              </a:rPr>
              <a:t>SPCC update &amp; current requirements</a:t>
            </a:r>
            <a:endParaRPr lang="en-US" u="sng" spc="100" dirty="0">
              <a:latin typeface="Segoe UI" panose="020B0502040204020203" pitchFamily="34" charset="0"/>
            </a:endParaRPr>
          </a:p>
        </p:txBody>
      </p:sp>
      <p:sp>
        <p:nvSpPr>
          <p:cNvPr id="2" name="Slide Number Placeholder 1"/>
          <p:cNvSpPr>
            <a:spLocks noGrp="1"/>
          </p:cNvSpPr>
          <p:nvPr>
            <p:ph type="sldNum" sz="quarter" idx="12"/>
          </p:nvPr>
        </p:nvSpPr>
        <p:spPr/>
        <p:txBody>
          <a:bodyPr/>
          <a:lstStyle/>
          <a:p>
            <a:pPr>
              <a:defRPr/>
            </a:pPr>
            <a:fld id="{4C353D39-EF94-4FD1-9AAE-EED890F8DC49}" type="slidenum">
              <a:rPr lang="en-US" smtClean="0"/>
              <a:pPr>
                <a:defRPr/>
              </a:pPr>
              <a:t>16</a:t>
            </a:fld>
            <a:endParaRPr lang="en-US"/>
          </a:p>
        </p:txBody>
      </p:sp>
    </p:spTree>
    <p:extLst>
      <p:ext uri="{BB962C8B-B14F-4D97-AF65-F5344CB8AC3E}">
        <p14:creationId xmlns:p14="http://schemas.microsoft.com/office/powerpoint/2010/main" val="3447408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nvSpPr>
        <p:spPr bwMode="auto">
          <a:xfrm>
            <a:off x="609600" y="19050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90000"/>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a:lstStyle>
          <a:p>
            <a:pPr marL="0" indent="0">
              <a:lnSpc>
                <a:spcPct val="90000"/>
              </a:lnSpc>
              <a:buClr>
                <a:schemeClr val="accent1"/>
              </a:buClr>
              <a:buNone/>
            </a:pPr>
            <a:r>
              <a:rPr lang="en-US" sz="2800" dirty="0" smtClean="0">
                <a:latin typeface="Arial" panose="020B0604020202020204" pitchFamily="34" charset="0"/>
                <a:cs typeface="Arial" panose="020B0604020202020204" pitchFamily="34" charset="0"/>
              </a:rPr>
              <a:t>A Hazardous Materials Business Plan is a document containing detailed information on the :</a:t>
            </a:r>
          </a:p>
          <a:p>
            <a:pPr lvl="1">
              <a:lnSpc>
                <a:spcPct val="90000"/>
              </a:lnSpc>
              <a:buClr>
                <a:schemeClr val="accent1"/>
              </a:buClr>
              <a:buFont typeface="Wingdings" pitchFamily="2" charset="2"/>
              <a:buChar char=""/>
            </a:pPr>
            <a:r>
              <a:rPr lang="en-US" dirty="0" smtClean="0">
                <a:latin typeface="Arial" panose="020B0604020202020204" pitchFamily="34" charset="0"/>
                <a:cs typeface="Arial" panose="020B0604020202020204" pitchFamily="34" charset="0"/>
              </a:rPr>
              <a:t>Hazardous materials at the site</a:t>
            </a:r>
          </a:p>
          <a:p>
            <a:pPr lvl="1">
              <a:lnSpc>
                <a:spcPct val="90000"/>
              </a:lnSpc>
              <a:buClr>
                <a:schemeClr val="accent1"/>
              </a:buClr>
              <a:buFont typeface="Wingdings" pitchFamily="2" charset="2"/>
              <a:buChar char=""/>
            </a:pPr>
            <a:endParaRPr lang="en-US" dirty="0" smtClean="0">
              <a:latin typeface="Arial" panose="020B0604020202020204" pitchFamily="34" charset="0"/>
              <a:cs typeface="Arial" panose="020B0604020202020204" pitchFamily="34" charset="0"/>
            </a:endParaRPr>
          </a:p>
          <a:p>
            <a:pPr lvl="1">
              <a:lnSpc>
                <a:spcPct val="90000"/>
              </a:lnSpc>
              <a:buClr>
                <a:schemeClr val="accent1"/>
              </a:buClr>
              <a:buFont typeface="Wingdings" pitchFamily="2" charset="2"/>
              <a:buChar char=""/>
            </a:pPr>
            <a:r>
              <a:rPr lang="en-US" dirty="0" smtClean="0">
                <a:latin typeface="Arial" panose="020B0604020202020204" pitchFamily="34" charset="0"/>
                <a:cs typeface="Arial" panose="020B0604020202020204" pitchFamily="34" charset="0"/>
              </a:rPr>
              <a:t>Emergency response plans and procedures in the event of a reportable release or threatened release of a hazardous material</a:t>
            </a:r>
          </a:p>
          <a:p>
            <a:pPr lvl="1">
              <a:lnSpc>
                <a:spcPct val="90000"/>
              </a:lnSpc>
              <a:buClr>
                <a:schemeClr val="accent1"/>
              </a:buClr>
              <a:buFont typeface="Wingdings" pitchFamily="2" charset="2"/>
              <a:buChar char=""/>
            </a:pPr>
            <a:endParaRPr lang="en-US" dirty="0" smtClean="0">
              <a:latin typeface="Arial" panose="020B0604020202020204" pitchFamily="34" charset="0"/>
              <a:cs typeface="Arial" panose="020B0604020202020204" pitchFamily="34" charset="0"/>
            </a:endParaRPr>
          </a:p>
          <a:p>
            <a:pPr lvl="1">
              <a:lnSpc>
                <a:spcPct val="90000"/>
              </a:lnSpc>
              <a:buClr>
                <a:schemeClr val="accent1"/>
              </a:buClr>
              <a:buFont typeface="Wingdings" pitchFamily="2" charset="2"/>
              <a:buChar char=""/>
            </a:pPr>
            <a:r>
              <a:rPr lang="en-US" dirty="0" smtClean="0">
                <a:latin typeface="Arial" panose="020B0604020202020204" pitchFamily="34" charset="0"/>
                <a:cs typeface="Arial" panose="020B0604020202020204" pitchFamily="34" charset="0"/>
              </a:rPr>
              <a:t>Training for employees in safety procedures in the event of a release or threatened release of hazardous materials</a:t>
            </a:r>
            <a:endParaRPr lang="en-US" dirty="0">
              <a:latin typeface="Arial" panose="020B0604020202020204" pitchFamily="34" charset="0"/>
              <a:cs typeface="Arial" panose="020B0604020202020204" pitchFamily="34" charset="0"/>
            </a:endParaRPr>
          </a:p>
        </p:txBody>
      </p:sp>
      <p:sp>
        <p:nvSpPr>
          <p:cNvPr id="4" name="Title 1"/>
          <p:cNvSpPr txBox="1">
            <a:spLocks/>
          </p:cNvSpPr>
          <p:nvPr/>
        </p:nvSpPr>
        <p:spPr>
          <a:xfrm>
            <a:off x="15240" y="228600"/>
            <a:ext cx="9128760" cy="1371600"/>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pc="100" dirty="0" smtClean="0">
                <a:latin typeface="Arial" panose="020B0604020202020204" pitchFamily="34" charset="0"/>
                <a:cs typeface="Arial" panose="020B0604020202020204" pitchFamily="34" charset="0"/>
              </a:rPr>
              <a:t> </a:t>
            </a:r>
            <a:r>
              <a:rPr lang="en-US" u="sng" spc="100" dirty="0" smtClean="0">
                <a:latin typeface="Arial" panose="020B0604020202020204" pitchFamily="34" charset="0"/>
                <a:cs typeface="Arial" panose="020B0604020202020204" pitchFamily="34" charset="0"/>
              </a:rPr>
              <a:t>Hazardous Materials Release    Response Plan &amp; Inventory </a:t>
            </a:r>
            <a:r>
              <a:rPr lang="en-US" sz="2200" u="sng" spc="100" dirty="0" smtClean="0">
                <a:latin typeface="Arial" panose="020B0604020202020204" pitchFamily="34" charset="0"/>
                <a:cs typeface="Arial" panose="020B0604020202020204" pitchFamily="34" charset="0"/>
              </a:rPr>
              <a:t>[H&amp;SC </a:t>
            </a:r>
            <a:r>
              <a:rPr lang="en-US" sz="2200" u="sng" spc="100" dirty="0" err="1" smtClean="0">
                <a:latin typeface="Arial" panose="020B0604020202020204" pitchFamily="34" charset="0"/>
                <a:cs typeface="Arial" panose="020B0604020202020204" pitchFamily="34" charset="0"/>
              </a:rPr>
              <a:t>Ch</a:t>
            </a:r>
            <a:r>
              <a:rPr lang="en-US" sz="2200" u="sng" spc="100" dirty="0" smtClean="0">
                <a:latin typeface="Arial" panose="020B0604020202020204" pitchFamily="34" charset="0"/>
                <a:cs typeface="Arial" panose="020B0604020202020204" pitchFamily="34" charset="0"/>
              </a:rPr>
              <a:t> 6.95]</a:t>
            </a:r>
            <a:endParaRPr lang="en-US" sz="2200" u="sng" spc="1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4C353D39-EF94-4FD1-9AAE-EED890F8DC49}" type="slidenum">
              <a:rPr lang="en-US" smtClean="0"/>
              <a:pPr>
                <a:defRPr/>
              </a:pPr>
              <a:t>17</a:t>
            </a:fld>
            <a:endParaRPr lang="en-US"/>
          </a:p>
        </p:txBody>
      </p:sp>
    </p:spTree>
    <p:extLst>
      <p:ext uri="{BB962C8B-B14F-4D97-AF65-F5344CB8AC3E}">
        <p14:creationId xmlns:p14="http://schemas.microsoft.com/office/powerpoint/2010/main" val="2451853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50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150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150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150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ocument 5"/>
          <p:cNvSpPr/>
          <p:nvPr/>
        </p:nvSpPr>
        <p:spPr>
          <a:xfrm>
            <a:off x="226060" y="228600"/>
            <a:ext cx="1905000" cy="2286000"/>
          </a:xfrm>
          <a:prstGeom prst="flowChartDocument">
            <a:avLst/>
          </a:prstGeom>
          <a:solidFill>
            <a:schemeClr val="tx1"/>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100" dirty="0" smtClean="0">
              <a:solidFill>
                <a:schemeClr val="bg1"/>
              </a:solidFill>
              <a:latin typeface="Times New Roman" panose="02020603050405020304" pitchFamily="18" charset="0"/>
              <a:cs typeface="Times New Roman" panose="02020603050405020304" pitchFamily="18" charset="0"/>
            </a:endParaRPr>
          </a:p>
          <a:p>
            <a:pPr algn="ctr"/>
            <a:r>
              <a:rPr lang="en-US" b="1" spc="100" dirty="0" smtClean="0">
                <a:solidFill>
                  <a:schemeClr val="bg1"/>
                </a:solidFill>
                <a:latin typeface="Times New Roman" panose="02020603050405020304" pitchFamily="18" charset="0"/>
                <a:cs typeface="Times New Roman" panose="02020603050405020304" pitchFamily="18" charset="0"/>
              </a:rPr>
              <a:t>Hazardous </a:t>
            </a:r>
            <a:r>
              <a:rPr lang="en-US" b="1" spc="100" dirty="0">
                <a:solidFill>
                  <a:schemeClr val="bg1"/>
                </a:solidFill>
                <a:latin typeface="Times New Roman" panose="02020603050405020304" pitchFamily="18" charset="0"/>
                <a:cs typeface="Times New Roman" panose="02020603050405020304" pitchFamily="18" charset="0"/>
              </a:rPr>
              <a:t>Materials Business Plan</a:t>
            </a:r>
          </a:p>
          <a:p>
            <a:pPr algn="ctr"/>
            <a:endParaRPr lang="en-US" dirty="0"/>
          </a:p>
        </p:txBody>
      </p:sp>
      <p:sp>
        <p:nvSpPr>
          <p:cNvPr id="5" name="Rectangle 4"/>
          <p:cNvSpPr>
            <a:spLocks noGrp="1" noChangeArrowheads="1"/>
          </p:cNvSpPr>
          <p:nvPr/>
        </p:nvSpPr>
        <p:spPr bwMode="auto">
          <a:xfrm>
            <a:off x="1066800" y="2438400"/>
            <a:ext cx="7772400" cy="4321834"/>
          </a:xfrm>
          <a:prstGeom prst="rect">
            <a:avLst/>
          </a:prstGeom>
          <a:solidFill>
            <a:srgbClr val="FFFF00"/>
          </a:solidFill>
          <a:ln>
            <a:solidFill>
              <a:srgbClr val="FF00FF"/>
            </a:solidFill>
          </a:ln>
          <a:scene3d>
            <a:camera prst="orthographicFront"/>
            <a:lightRig rig="threePt" dir="t"/>
          </a:scene3d>
          <a:sp3d>
            <a:bevelT prst="convex"/>
          </a:sp3d>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a:lnSpc>
                <a:spcPct val="90000"/>
              </a:lnSpc>
              <a:buClr>
                <a:schemeClr val="accent1"/>
              </a:buClr>
              <a:buFont typeface="Wingdings" pitchFamily="2" charset="2"/>
              <a:buChar char=""/>
            </a:pPr>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hazardous material is any material that because of its quantity, concentration, or physical or chemical characteristics poses a significant threat to human health and safety or the environment if released.                                    </a:t>
            </a:r>
            <a:r>
              <a:rPr lang="en-US" sz="1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H&amp;SC 25501(o)</a:t>
            </a:r>
          </a:p>
          <a:p>
            <a:pPr lvl="1">
              <a:lnSpc>
                <a:spcPct val="90000"/>
              </a:lnSpc>
              <a:buClr>
                <a:schemeClr val="accent1"/>
              </a:buClr>
              <a:buFont typeface="Wingdings" pitchFamily="2" charset="2"/>
              <a:buChar char=""/>
            </a:pPr>
            <a:r>
              <a:rPr lang="en-US"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Equal to or greater than the total weight of 500 pounds or a total volume of 55 gallons,</a:t>
            </a:r>
          </a:p>
          <a:p>
            <a:pPr lvl="1">
              <a:lnSpc>
                <a:spcPct val="90000"/>
              </a:lnSpc>
              <a:buClr>
                <a:schemeClr val="accent1"/>
              </a:buClr>
              <a:buFont typeface="Wingdings" pitchFamily="2" charset="2"/>
              <a:buChar char=""/>
            </a:pPr>
            <a:r>
              <a:rPr lang="en-US"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Equal to, or greater than, 200 cubic feet if the substance is a compressed gas, and</a:t>
            </a:r>
          </a:p>
          <a:p>
            <a:pPr lvl="1">
              <a:lnSpc>
                <a:spcPct val="90000"/>
              </a:lnSpc>
              <a:buClr>
                <a:schemeClr val="accent1"/>
              </a:buClr>
              <a:buFont typeface="Wingdings" pitchFamily="2" charset="2"/>
              <a:buChar char=""/>
            </a:pPr>
            <a:r>
              <a:rPr lang="en-US"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Extremely  hazardous substances (defined in 40 CFR 355.61) must be listed at their threshold planning quantity, and if less than 500 pounds.</a:t>
            </a:r>
            <a:endPar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buClr>
                <a:schemeClr val="accent1"/>
              </a:buClr>
              <a:buFont typeface="Wingdings" pitchFamily="2" charset="2"/>
              <a:buChar char=""/>
            </a:pPr>
            <a:endParaRPr lang="en-US" dirty="0" smtClean="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4C353D39-EF94-4FD1-9AAE-EED890F8DC49}" type="slidenum">
              <a:rPr lang="en-US" smtClean="0"/>
              <a:pPr>
                <a:defRPr/>
              </a:pPr>
              <a:t>18</a:t>
            </a:fld>
            <a:endParaRPr lang="en-US"/>
          </a:p>
        </p:txBody>
      </p:sp>
    </p:spTree>
    <p:extLst>
      <p:ext uri="{BB962C8B-B14F-4D97-AF65-F5344CB8AC3E}">
        <p14:creationId xmlns:p14="http://schemas.microsoft.com/office/powerpoint/2010/main" val="249002674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D4AADD5-582A-479C-B947-3B77D729AD4D}" type="slidenum">
              <a:rPr lang="en-US" smtClean="0"/>
              <a:pPr>
                <a:defRPr/>
              </a:pPr>
              <a:t>19</a:t>
            </a:fld>
            <a:endParaRPr lang="en-US"/>
          </a:p>
        </p:txBody>
      </p:sp>
      <p:sp>
        <p:nvSpPr>
          <p:cNvPr id="10" name="TextBox 9"/>
          <p:cNvSpPr txBox="1"/>
          <p:nvPr/>
        </p:nvSpPr>
        <p:spPr>
          <a:xfrm>
            <a:off x="1981200" y="979468"/>
            <a:ext cx="7010400" cy="5878532"/>
          </a:xfrm>
          <a:prstGeom prst="rect">
            <a:avLst/>
          </a:prstGeom>
          <a:noFill/>
        </p:spPr>
        <p:txBody>
          <a:bodyPr wrap="square" numCol="1" rtlCol="0">
            <a:spAutoFit/>
          </a:bodyPr>
          <a:lstStyle/>
          <a:p>
            <a:pPr algn="ctr"/>
            <a:r>
              <a:rPr lang="en-US" sz="3600" dirty="0" smtClean="0">
                <a:latin typeface="Segoe UI" panose="020B0502040204020203" pitchFamily="34" charset="0"/>
                <a:ea typeface="Segoe UI" panose="020B0502040204020203" pitchFamily="34" charset="0"/>
                <a:cs typeface="Segoe UI" panose="020B0502040204020203" pitchFamily="34" charset="0"/>
              </a:rPr>
              <a:t>What is considered a hazardous material?</a:t>
            </a:r>
          </a:p>
          <a:p>
            <a:pPr lvl="1"/>
            <a:endParaRPr lang="en-US" sz="1600" dirty="0" smtClean="0">
              <a:latin typeface="Segoe UI" panose="020B0502040204020203" pitchFamily="34" charset="0"/>
              <a:ea typeface="Segoe UI" panose="020B0502040204020203" pitchFamily="34" charset="0"/>
              <a:cs typeface="Segoe UI" panose="020B0502040204020203" pitchFamily="34" charset="0"/>
            </a:endParaRPr>
          </a:p>
          <a:p>
            <a:pPr lvl="1"/>
            <a:r>
              <a:rPr lang="en-US" dirty="0" smtClean="0">
                <a:latin typeface="Segoe UI" panose="020B0502040204020203" pitchFamily="34" charset="0"/>
                <a:ea typeface="Segoe UI" panose="020B0502040204020203" pitchFamily="34" charset="0"/>
                <a:cs typeface="Segoe UI" panose="020B0502040204020203" pitchFamily="34" charset="0"/>
              </a:rPr>
              <a:t> “…any </a:t>
            </a:r>
            <a:r>
              <a:rPr lang="en-US" dirty="0">
                <a:latin typeface="Segoe UI" panose="020B0502040204020203" pitchFamily="34" charset="0"/>
                <a:ea typeface="Segoe UI" panose="020B0502040204020203" pitchFamily="34" charset="0"/>
                <a:cs typeface="Segoe UI" panose="020B0502040204020203" pitchFamily="34" charset="0"/>
              </a:rPr>
              <a:t>material that because of its quantity, concentration, or physical or chemical characteristics poses a significant present or potential hazard to human health and safety or the environment if released into the work-place or environment." </a:t>
            </a:r>
            <a:r>
              <a:rPr lang="en-US" dirty="0" smtClean="0">
                <a:latin typeface="Segoe UI" panose="020B0502040204020203" pitchFamily="34" charset="0"/>
                <a:ea typeface="Segoe UI" panose="020B0502040204020203" pitchFamily="34" charset="0"/>
                <a:cs typeface="Segoe UI" panose="020B0502040204020203" pitchFamily="34" charset="0"/>
              </a:rPr>
              <a:t>        H&amp;SC</a:t>
            </a:r>
          </a:p>
          <a:p>
            <a:pPr lvl="1"/>
            <a:endParaRPr lang="en-US" dirty="0" smtClean="0">
              <a:latin typeface="Segoe UI" panose="020B0502040204020203" pitchFamily="34" charset="0"/>
              <a:ea typeface="Segoe UI" panose="020B0502040204020203" pitchFamily="34" charset="0"/>
              <a:cs typeface="Segoe UI" panose="020B0502040204020203" pitchFamily="34" charset="0"/>
            </a:endParaRPr>
          </a:p>
          <a:p>
            <a:pPr lvl="1"/>
            <a:r>
              <a:rPr lang="en-US" dirty="0" smtClean="0">
                <a:latin typeface="Segoe UI" panose="020B0502040204020203" pitchFamily="34" charset="0"/>
                <a:ea typeface="Segoe UI" panose="020B0502040204020203" pitchFamily="34" charset="0"/>
                <a:cs typeface="Segoe UI" panose="020B0502040204020203" pitchFamily="34" charset="0"/>
              </a:rPr>
              <a:t>	This includes substances that are:</a:t>
            </a:r>
          </a:p>
          <a:p>
            <a:pPr lvl="1"/>
            <a:r>
              <a:rPr lang="en-US" dirty="0">
                <a:latin typeface="Segoe UI" panose="020B0502040204020203" pitchFamily="34" charset="0"/>
                <a:ea typeface="Segoe UI" panose="020B0502040204020203" pitchFamily="34" charset="0"/>
                <a:cs typeface="Segoe UI" panose="020B0502040204020203" pitchFamily="34" charset="0"/>
              </a:rPr>
              <a:t>	</a:t>
            </a:r>
            <a:r>
              <a:rPr lang="en-US" dirty="0" smtClean="0">
                <a:latin typeface="Segoe UI" panose="020B0502040204020203" pitchFamily="34" charset="0"/>
                <a:ea typeface="Segoe UI" panose="020B0502040204020203" pitchFamily="34" charset="0"/>
                <a:cs typeface="Segoe UI" panose="020B0502040204020203" pitchFamily="34" charset="0"/>
              </a:rPr>
              <a:t>- flammable        - radioactive</a:t>
            </a:r>
          </a:p>
          <a:p>
            <a:pPr lvl="1"/>
            <a:r>
              <a:rPr lang="en-US" dirty="0">
                <a:latin typeface="Segoe UI" panose="020B0502040204020203" pitchFamily="34" charset="0"/>
                <a:ea typeface="Segoe UI" panose="020B0502040204020203" pitchFamily="34" charset="0"/>
                <a:cs typeface="Segoe UI" panose="020B0502040204020203" pitchFamily="34" charset="0"/>
              </a:rPr>
              <a:t>	</a:t>
            </a:r>
            <a:r>
              <a:rPr lang="en-US" dirty="0" smtClean="0">
                <a:latin typeface="Segoe UI" panose="020B0502040204020203" pitchFamily="34" charset="0"/>
                <a:ea typeface="Segoe UI" panose="020B0502040204020203" pitchFamily="34" charset="0"/>
                <a:cs typeface="Segoe UI" panose="020B0502040204020203" pitchFamily="34" charset="0"/>
              </a:rPr>
              <a:t>- corrosive	         - combustible</a:t>
            </a:r>
          </a:p>
          <a:p>
            <a:pPr lvl="1"/>
            <a:r>
              <a:rPr lang="en-US" dirty="0">
                <a:latin typeface="Segoe UI" panose="020B0502040204020203" pitchFamily="34" charset="0"/>
                <a:ea typeface="Segoe UI" panose="020B0502040204020203" pitchFamily="34" charset="0"/>
                <a:cs typeface="Segoe UI" panose="020B0502040204020203" pitchFamily="34" charset="0"/>
              </a:rPr>
              <a:t>	</a:t>
            </a:r>
            <a:r>
              <a:rPr lang="en-US" dirty="0" smtClean="0">
                <a:latin typeface="Segoe UI" panose="020B0502040204020203" pitchFamily="34" charset="0"/>
                <a:ea typeface="Segoe UI" panose="020B0502040204020203" pitchFamily="34" charset="0"/>
                <a:cs typeface="Segoe UI" panose="020B0502040204020203" pitchFamily="34" charset="0"/>
              </a:rPr>
              <a:t>- reactive	         - toxic	</a:t>
            </a:r>
          </a:p>
          <a:p>
            <a:pPr lvl="1"/>
            <a:r>
              <a:rPr lang="en-US" dirty="0">
                <a:latin typeface="Segoe UI" panose="020B0502040204020203" pitchFamily="34" charset="0"/>
                <a:ea typeface="Segoe UI" panose="020B0502040204020203" pitchFamily="34" charset="0"/>
                <a:cs typeface="Segoe UI" panose="020B0502040204020203" pitchFamily="34" charset="0"/>
              </a:rPr>
              <a:t>	</a:t>
            </a:r>
            <a:r>
              <a:rPr lang="en-US" dirty="0" smtClean="0">
                <a:latin typeface="Segoe UI" panose="020B0502040204020203" pitchFamily="34" charset="0"/>
                <a:ea typeface="Segoe UI" panose="020B0502040204020203" pitchFamily="34" charset="0"/>
                <a:cs typeface="Segoe UI" panose="020B0502040204020203" pitchFamily="34" charset="0"/>
              </a:rPr>
              <a:t>- oxidizers</a:t>
            </a:r>
          </a:p>
        </p:txBody>
      </p:sp>
      <p:sp>
        <p:nvSpPr>
          <p:cNvPr id="5" name="Flowchart: Document 4"/>
          <p:cNvSpPr/>
          <p:nvPr/>
        </p:nvSpPr>
        <p:spPr>
          <a:xfrm>
            <a:off x="226060" y="228600"/>
            <a:ext cx="1905000" cy="2286000"/>
          </a:xfrm>
          <a:prstGeom prst="flowChartDocument">
            <a:avLst/>
          </a:prstGeom>
          <a:solidFill>
            <a:srgbClr val="9696B4"/>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100" dirty="0" smtClean="0">
              <a:solidFill>
                <a:schemeClr val="bg1"/>
              </a:solidFill>
              <a:latin typeface="Times New Roman" panose="02020603050405020304" pitchFamily="18" charset="0"/>
              <a:cs typeface="Times New Roman" panose="02020603050405020304" pitchFamily="18" charset="0"/>
            </a:endParaRPr>
          </a:p>
          <a:p>
            <a:pPr algn="ctr"/>
            <a:r>
              <a:rPr lang="en-US" b="1" spc="100" dirty="0" smtClean="0">
                <a:solidFill>
                  <a:schemeClr val="bg1"/>
                </a:solidFill>
                <a:latin typeface="Times New Roman" panose="02020603050405020304" pitchFamily="18" charset="0"/>
                <a:cs typeface="Times New Roman" panose="02020603050405020304" pitchFamily="18" charset="0"/>
              </a:rPr>
              <a:t>Hazardous </a:t>
            </a:r>
            <a:r>
              <a:rPr lang="en-US" b="1" spc="100" dirty="0">
                <a:solidFill>
                  <a:schemeClr val="bg1"/>
                </a:solidFill>
                <a:latin typeface="Times New Roman" panose="02020603050405020304" pitchFamily="18" charset="0"/>
                <a:cs typeface="Times New Roman" panose="02020603050405020304" pitchFamily="18" charset="0"/>
              </a:rPr>
              <a:t>Materials Business Plan</a:t>
            </a:r>
          </a:p>
          <a:p>
            <a:pPr algn="ctr"/>
            <a:endParaRPr lang="en-US" dirty="0"/>
          </a:p>
        </p:txBody>
      </p:sp>
    </p:spTree>
    <p:extLst>
      <p:ext uri="{BB962C8B-B14F-4D97-AF65-F5344CB8AC3E}">
        <p14:creationId xmlns:p14="http://schemas.microsoft.com/office/powerpoint/2010/main" val="3530025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 y="228600"/>
            <a:ext cx="7772400" cy="630237"/>
          </a:xfrm>
        </p:spPr>
        <p:txBody>
          <a:bodyPr>
            <a:normAutofit fontScale="90000"/>
          </a:bodyPr>
          <a:lstStyle/>
          <a:p>
            <a:r>
              <a:rPr lang="en-US" spc="100" dirty="0" smtClean="0">
                <a:latin typeface="Segoe UI" panose="020B0502040204020203" pitchFamily="34" charset="0"/>
              </a:rPr>
              <a:t> </a:t>
            </a:r>
            <a:r>
              <a:rPr lang="en-US" u="sng" spc="100" dirty="0" smtClean="0">
                <a:latin typeface="Segoe UI" panose="020B0502040204020203" pitchFamily="34" charset="0"/>
              </a:rPr>
              <a:t>Stanislaus </a:t>
            </a:r>
            <a:r>
              <a:rPr lang="en-US" u="sng" spc="100" dirty="0">
                <a:latin typeface="Segoe UI" panose="020B0502040204020203" pitchFamily="34" charset="0"/>
              </a:rPr>
              <a:t>County CUPA</a:t>
            </a:r>
          </a:p>
        </p:txBody>
      </p:sp>
      <p:sp>
        <p:nvSpPr>
          <p:cNvPr id="3" name="Content Placeholder 2"/>
          <p:cNvSpPr>
            <a:spLocks noGrp="1"/>
          </p:cNvSpPr>
          <p:nvPr>
            <p:ph idx="4294967295"/>
          </p:nvPr>
        </p:nvSpPr>
        <p:spPr>
          <a:xfrm>
            <a:off x="838200" y="1143000"/>
            <a:ext cx="7924800" cy="5486400"/>
          </a:xfrm>
        </p:spPr>
        <p:txBody>
          <a:bodyPr>
            <a:noAutofit/>
          </a:bodyPr>
          <a:lstStyle/>
          <a:p>
            <a:r>
              <a:rPr lang="en-US" sz="3200" dirty="0" smtClean="0"/>
              <a:t>AST/SPCC</a:t>
            </a:r>
            <a:endParaRPr lang="en-US" sz="3200" dirty="0"/>
          </a:p>
          <a:p>
            <a:r>
              <a:rPr lang="en-US" sz="3200" dirty="0" smtClean="0"/>
              <a:t>UST</a:t>
            </a:r>
            <a:endParaRPr lang="en-US" sz="3200" dirty="0"/>
          </a:p>
          <a:p>
            <a:r>
              <a:rPr lang="en-US" sz="3200" dirty="0" smtClean="0"/>
              <a:t>Hazardous </a:t>
            </a:r>
            <a:r>
              <a:rPr lang="en-US" sz="3200" dirty="0"/>
              <a:t>Materials Business Plans (HMBP)</a:t>
            </a:r>
          </a:p>
          <a:p>
            <a:r>
              <a:rPr lang="en-US" sz="3200" dirty="0" smtClean="0"/>
              <a:t>Hazardous Waste </a:t>
            </a:r>
            <a:r>
              <a:rPr lang="en-US" sz="3200" dirty="0"/>
              <a:t>and </a:t>
            </a:r>
            <a:r>
              <a:rPr lang="en-US" sz="3200" dirty="0" smtClean="0"/>
              <a:t>Onsite Hazardous Waste Treatment (Tiered Permitting)</a:t>
            </a:r>
            <a:endParaRPr lang="en-US" sz="3200" dirty="0"/>
          </a:p>
          <a:p>
            <a:r>
              <a:rPr lang="en-US" sz="3200" dirty="0" smtClean="0"/>
              <a:t>Hazardous Materials Management Plans and Hazardous Materials Inventory Statement </a:t>
            </a:r>
          </a:p>
          <a:p>
            <a:r>
              <a:rPr lang="en-US" sz="3200" dirty="0" err="1" smtClean="0"/>
              <a:t>CalARP</a:t>
            </a:r>
            <a:endParaRPr lang="en-US" sz="3200" dirty="0" smtClean="0"/>
          </a:p>
        </p:txBody>
      </p:sp>
      <p:sp>
        <p:nvSpPr>
          <p:cNvPr id="4" name="Slide Number Placeholder 3"/>
          <p:cNvSpPr>
            <a:spLocks noGrp="1"/>
          </p:cNvSpPr>
          <p:nvPr>
            <p:ph type="sldNum" sz="quarter" idx="12"/>
          </p:nvPr>
        </p:nvSpPr>
        <p:spPr/>
        <p:txBody>
          <a:bodyPr/>
          <a:lstStyle/>
          <a:p>
            <a:pPr>
              <a:defRPr/>
            </a:pPr>
            <a:fld id="{4C353D39-EF94-4FD1-9AAE-EED890F8DC49}" type="slidenum">
              <a:rPr lang="en-US" smtClean="0"/>
              <a:pPr>
                <a:defRPr/>
              </a:pPr>
              <a:t>2</a:t>
            </a:fld>
            <a:endParaRPr lang="en-US"/>
          </a:p>
        </p:txBody>
      </p:sp>
    </p:spTree>
    <p:extLst>
      <p:ext uri="{BB962C8B-B14F-4D97-AF65-F5344CB8AC3E}">
        <p14:creationId xmlns:p14="http://schemas.microsoft.com/office/powerpoint/2010/main" val="1891960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D4AADD5-582A-479C-B947-3B77D729AD4D}" type="slidenum">
              <a:rPr lang="en-US" smtClean="0"/>
              <a:pPr>
                <a:defRPr/>
              </a:pPr>
              <a:t>20</a:t>
            </a:fld>
            <a:endParaRPr lang="en-US"/>
          </a:p>
        </p:txBody>
      </p:sp>
      <p:sp>
        <p:nvSpPr>
          <p:cNvPr id="10" name="TextBox 9"/>
          <p:cNvSpPr txBox="1"/>
          <p:nvPr/>
        </p:nvSpPr>
        <p:spPr>
          <a:xfrm>
            <a:off x="2209799" y="1981200"/>
            <a:ext cx="6927273" cy="4154984"/>
          </a:xfrm>
          <a:prstGeom prst="rect">
            <a:avLst/>
          </a:prstGeom>
          <a:noFill/>
        </p:spPr>
        <p:txBody>
          <a:bodyPr wrap="square" numCol="1" rtlCol="0">
            <a:spAutoFit/>
          </a:bodyPr>
          <a:lstStyle/>
          <a:p>
            <a:pPr algn="ctr"/>
            <a:r>
              <a:rPr lang="en-US" sz="3600" dirty="0" smtClean="0">
                <a:latin typeface="Segoe UI" panose="020B0502040204020203" pitchFamily="34" charset="0"/>
                <a:ea typeface="Segoe UI" panose="020B0502040204020203" pitchFamily="34" charset="0"/>
                <a:cs typeface="Segoe UI" panose="020B0502040204020203" pitchFamily="34" charset="0"/>
              </a:rPr>
              <a:t>Common hazardous materials         stored on farms:</a:t>
            </a:r>
          </a:p>
          <a:p>
            <a:pPr marL="800100" lvl="1" indent="-342900">
              <a:buFontTx/>
              <a:buChar char="-"/>
            </a:pPr>
            <a:r>
              <a:rPr lang="en-US" dirty="0" smtClean="0">
                <a:latin typeface="Segoe UI" panose="020B0502040204020203" pitchFamily="34" charset="0"/>
                <a:ea typeface="Segoe UI" panose="020B0502040204020203" pitchFamily="34" charset="0"/>
                <a:cs typeface="Segoe UI" panose="020B0502040204020203" pitchFamily="34" charset="0"/>
              </a:rPr>
              <a:t>Diesel</a:t>
            </a:r>
          </a:p>
          <a:p>
            <a:pPr marL="800100" lvl="1" indent="-342900">
              <a:buFontTx/>
              <a:buChar char="-"/>
            </a:pPr>
            <a:r>
              <a:rPr lang="en-US" dirty="0" smtClean="0">
                <a:latin typeface="Segoe UI" panose="020B0502040204020203" pitchFamily="34" charset="0"/>
                <a:ea typeface="Segoe UI" panose="020B0502040204020203" pitchFamily="34" charset="0"/>
                <a:cs typeface="Segoe UI" panose="020B0502040204020203" pitchFamily="34" charset="0"/>
              </a:rPr>
              <a:t>Gasoline</a:t>
            </a:r>
          </a:p>
          <a:p>
            <a:pPr marL="800100" lvl="1" indent="-342900">
              <a:buFontTx/>
              <a:buChar char="-"/>
            </a:pPr>
            <a:r>
              <a:rPr lang="en-US" dirty="0" smtClean="0">
                <a:latin typeface="Segoe UI" panose="020B0502040204020203" pitchFamily="34" charset="0"/>
                <a:ea typeface="Segoe UI" panose="020B0502040204020203" pitchFamily="34" charset="0"/>
                <a:cs typeface="Segoe UI" panose="020B0502040204020203" pitchFamily="34" charset="0"/>
              </a:rPr>
              <a:t>Hydraulic oil</a:t>
            </a:r>
          </a:p>
          <a:p>
            <a:pPr marL="800100" lvl="1" indent="-342900">
              <a:buFontTx/>
              <a:buChar char="-"/>
            </a:pPr>
            <a:r>
              <a:rPr lang="en-US" dirty="0" smtClean="0">
                <a:latin typeface="Segoe UI" panose="020B0502040204020203" pitchFamily="34" charset="0"/>
                <a:ea typeface="Segoe UI" panose="020B0502040204020203" pitchFamily="34" charset="0"/>
                <a:cs typeface="Segoe UI" panose="020B0502040204020203" pitchFamily="34" charset="0"/>
              </a:rPr>
              <a:t>Motor oil</a:t>
            </a:r>
          </a:p>
          <a:p>
            <a:pPr marL="800100" lvl="1" indent="-342900">
              <a:buFontTx/>
              <a:buChar char="-"/>
            </a:pPr>
            <a:r>
              <a:rPr lang="en-US" dirty="0" smtClean="0">
                <a:latin typeface="Segoe UI" panose="020B0502040204020203" pitchFamily="34" charset="0"/>
                <a:ea typeface="Segoe UI" panose="020B0502040204020203" pitchFamily="34" charset="0"/>
                <a:cs typeface="Segoe UI" panose="020B0502040204020203" pitchFamily="34" charset="0"/>
              </a:rPr>
              <a:t>Propane</a:t>
            </a:r>
          </a:p>
          <a:p>
            <a:pPr marL="800100" lvl="1" indent="-342900">
              <a:buFontTx/>
              <a:buChar char="-"/>
            </a:pPr>
            <a:r>
              <a:rPr lang="en-US" dirty="0" smtClean="0">
                <a:latin typeface="Segoe UI" panose="020B0502040204020203" pitchFamily="34" charset="0"/>
                <a:ea typeface="Segoe UI" panose="020B0502040204020203" pitchFamily="34" charset="0"/>
                <a:cs typeface="Segoe UI" panose="020B0502040204020203" pitchFamily="34" charset="0"/>
              </a:rPr>
              <a:t>Compressed gases (oxygen, argon, acetylene)</a:t>
            </a:r>
          </a:p>
          <a:p>
            <a:pPr marL="800100" lvl="1" indent="-342900">
              <a:buFontTx/>
              <a:buChar char="-"/>
            </a:pPr>
            <a:r>
              <a:rPr lang="en-US" dirty="0" smtClean="0">
                <a:latin typeface="Segoe UI" panose="020B0502040204020203" pitchFamily="34" charset="0"/>
                <a:ea typeface="Segoe UI" panose="020B0502040204020203" pitchFamily="34" charset="0"/>
                <a:cs typeface="Segoe UI" panose="020B0502040204020203" pitchFamily="34" charset="0"/>
              </a:rPr>
              <a:t>Paint &amp; paint thinner</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6" name="Flowchart: Document 5"/>
          <p:cNvSpPr/>
          <p:nvPr/>
        </p:nvSpPr>
        <p:spPr>
          <a:xfrm>
            <a:off x="226060" y="228600"/>
            <a:ext cx="1905000" cy="2286000"/>
          </a:xfrm>
          <a:prstGeom prst="flowChartDocument">
            <a:avLst/>
          </a:prstGeom>
          <a:solidFill>
            <a:srgbClr val="9696B4"/>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100" dirty="0" smtClean="0">
              <a:solidFill>
                <a:schemeClr val="bg1"/>
              </a:solidFill>
              <a:latin typeface="Times New Roman" panose="02020603050405020304" pitchFamily="18" charset="0"/>
              <a:cs typeface="Times New Roman" panose="02020603050405020304" pitchFamily="18" charset="0"/>
            </a:endParaRPr>
          </a:p>
          <a:p>
            <a:pPr algn="ctr"/>
            <a:r>
              <a:rPr lang="en-US" b="1" spc="100" dirty="0" smtClean="0">
                <a:solidFill>
                  <a:schemeClr val="bg1"/>
                </a:solidFill>
                <a:latin typeface="Times New Roman" panose="02020603050405020304" pitchFamily="18" charset="0"/>
                <a:cs typeface="Times New Roman" panose="02020603050405020304" pitchFamily="18" charset="0"/>
              </a:rPr>
              <a:t>Hazardous </a:t>
            </a:r>
            <a:r>
              <a:rPr lang="en-US" b="1" spc="100" dirty="0">
                <a:solidFill>
                  <a:schemeClr val="bg1"/>
                </a:solidFill>
                <a:latin typeface="Times New Roman" panose="02020603050405020304" pitchFamily="18" charset="0"/>
                <a:cs typeface="Times New Roman" panose="02020603050405020304" pitchFamily="18" charset="0"/>
              </a:rPr>
              <a:t>Materials Business Plan</a:t>
            </a:r>
          </a:p>
          <a:p>
            <a:pPr algn="ctr"/>
            <a:endParaRPr lang="en-US" dirty="0"/>
          </a:p>
        </p:txBody>
      </p:sp>
    </p:spTree>
    <p:extLst>
      <p:ext uri="{BB962C8B-B14F-4D97-AF65-F5344CB8AC3E}">
        <p14:creationId xmlns:p14="http://schemas.microsoft.com/office/powerpoint/2010/main" val="3993371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ocument 5"/>
          <p:cNvSpPr/>
          <p:nvPr/>
        </p:nvSpPr>
        <p:spPr>
          <a:xfrm>
            <a:off x="226060" y="228600"/>
            <a:ext cx="1905000" cy="2286000"/>
          </a:xfrm>
          <a:prstGeom prst="flowChartDocument">
            <a:avLst/>
          </a:prstGeom>
          <a:solidFill>
            <a:schemeClr val="tx1"/>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100" dirty="0" smtClean="0">
              <a:solidFill>
                <a:schemeClr val="bg1"/>
              </a:solidFill>
              <a:latin typeface="Times New Roman" panose="02020603050405020304" pitchFamily="18" charset="0"/>
              <a:cs typeface="Times New Roman" panose="02020603050405020304" pitchFamily="18" charset="0"/>
            </a:endParaRPr>
          </a:p>
          <a:p>
            <a:pPr algn="ctr"/>
            <a:r>
              <a:rPr lang="en-US" b="1" spc="100" dirty="0" smtClean="0">
                <a:solidFill>
                  <a:schemeClr val="bg1"/>
                </a:solidFill>
                <a:latin typeface="Times New Roman" panose="02020603050405020304" pitchFamily="18" charset="0"/>
                <a:cs typeface="Times New Roman" panose="02020603050405020304" pitchFamily="18" charset="0"/>
              </a:rPr>
              <a:t>Hazardous </a:t>
            </a:r>
            <a:r>
              <a:rPr lang="en-US" b="1" spc="100" dirty="0">
                <a:solidFill>
                  <a:schemeClr val="bg1"/>
                </a:solidFill>
                <a:latin typeface="Times New Roman" panose="02020603050405020304" pitchFamily="18" charset="0"/>
                <a:cs typeface="Times New Roman" panose="02020603050405020304" pitchFamily="18" charset="0"/>
              </a:rPr>
              <a:t>Materials Business Plan</a:t>
            </a:r>
          </a:p>
          <a:p>
            <a:pPr algn="ctr"/>
            <a:endParaRPr lang="en-US" dirty="0"/>
          </a:p>
        </p:txBody>
      </p:sp>
      <p:sp>
        <p:nvSpPr>
          <p:cNvPr id="7" name="Flowchart: Document 6"/>
          <p:cNvSpPr/>
          <p:nvPr/>
        </p:nvSpPr>
        <p:spPr>
          <a:xfrm>
            <a:off x="1981200" y="934720"/>
            <a:ext cx="6248400" cy="5928360"/>
          </a:xfrm>
          <a:prstGeom prst="flowChartDocument">
            <a:avLst/>
          </a:prstGeom>
          <a:solidFill>
            <a:schemeClr val="tx1"/>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buFont typeface="Wingdings" pitchFamily="2" charset="2"/>
              <a:buNone/>
            </a:pPr>
            <a:r>
              <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Hazardous Materials Business Plan Elements</a:t>
            </a:r>
          </a:p>
          <a:p>
            <a:pPr lvl="1" eaLnBrk="1" hangingPunct="1">
              <a:lnSpc>
                <a:spcPct val="150000"/>
              </a:lnSpc>
              <a:buClr>
                <a:schemeClr val="accent1"/>
              </a:buClr>
              <a:buFont typeface="Wingdings" pitchFamily="2" charset="2"/>
              <a:buChar char=""/>
            </a:pP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Owner Operator Page</a:t>
            </a:r>
          </a:p>
          <a:p>
            <a:pPr lvl="1" eaLnBrk="1" hangingPunct="1">
              <a:lnSpc>
                <a:spcPct val="150000"/>
              </a:lnSpc>
              <a:buClr>
                <a:schemeClr val="accent1"/>
              </a:buClr>
              <a:buFont typeface="Wingdings" pitchFamily="2" charset="2"/>
              <a:buChar char=""/>
            </a:pP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Chemical </a:t>
            </a:r>
            <a:r>
              <a:rPr lang="en-US" sz="2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Inventory</a:t>
            </a:r>
            <a:endPar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1" eaLnBrk="1" hangingPunct="1">
              <a:lnSpc>
                <a:spcPct val="150000"/>
              </a:lnSpc>
              <a:buClr>
                <a:schemeClr val="accent1"/>
              </a:buClr>
              <a:buFont typeface="Wingdings" pitchFamily="2" charset="2"/>
              <a:buChar char=""/>
            </a:pP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Site </a:t>
            </a:r>
            <a:r>
              <a:rPr lang="en-US" sz="2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Map</a:t>
            </a:r>
            <a:endPar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1" eaLnBrk="1" hangingPunct="1">
              <a:lnSpc>
                <a:spcPct val="150000"/>
              </a:lnSpc>
              <a:buClr>
                <a:schemeClr val="accent1"/>
              </a:buClr>
              <a:buFont typeface="Wingdings" pitchFamily="2" charset="2"/>
              <a:buChar char=""/>
            </a:pP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Emergency Response Plans and Procedures</a:t>
            </a:r>
          </a:p>
          <a:p>
            <a:pPr lvl="1" eaLnBrk="1" hangingPunct="1">
              <a:lnSpc>
                <a:spcPct val="150000"/>
              </a:lnSpc>
              <a:buClr>
                <a:schemeClr val="accent1"/>
              </a:buClr>
              <a:buFont typeface="Wingdings" pitchFamily="2" charset="2"/>
              <a:buChar char=""/>
            </a:pP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Training </a:t>
            </a:r>
            <a:r>
              <a:rPr lang="en-US" sz="2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Program</a:t>
            </a:r>
            <a:endPar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2286000" y="2057400"/>
            <a:ext cx="5638800" cy="0"/>
          </a:xfrm>
          <a:prstGeom prst="line">
            <a:avLst/>
          </a:prstGeom>
          <a:ln w="57150" cap="rnd" cmpd="thickThin">
            <a:beve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4C353D39-EF94-4FD1-9AAE-EED890F8DC49}" type="slidenum">
              <a:rPr lang="en-US" smtClean="0"/>
              <a:pPr>
                <a:defRPr/>
              </a:pPr>
              <a:t>21</a:t>
            </a:fld>
            <a:endParaRPr lang="en-US"/>
          </a:p>
        </p:txBody>
      </p:sp>
    </p:spTree>
    <p:extLst>
      <p:ext uri="{BB962C8B-B14F-4D97-AF65-F5344CB8AC3E}">
        <p14:creationId xmlns:p14="http://schemas.microsoft.com/office/powerpoint/2010/main" val="158707804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ocument 5"/>
          <p:cNvSpPr/>
          <p:nvPr/>
        </p:nvSpPr>
        <p:spPr>
          <a:xfrm>
            <a:off x="226060" y="228600"/>
            <a:ext cx="1905000" cy="2286000"/>
          </a:xfrm>
          <a:prstGeom prst="flowChartDocument">
            <a:avLst/>
          </a:prstGeom>
          <a:solidFill>
            <a:schemeClr val="tx1"/>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100" dirty="0" smtClean="0">
              <a:solidFill>
                <a:schemeClr val="bg1"/>
              </a:solidFill>
              <a:latin typeface="Times New Roman" panose="02020603050405020304" pitchFamily="18" charset="0"/>
              <a:cs typeface="Times New Roman" panose="02020603050405020304" pitchFamily="18" charset="0"/>
            </a:endParaRPr>
          </a:p>
          <a:p>
            <a:pPr algn="ctr"/>
            <a:r>
              <a:rPr lang="en-US" b="1" spc="100" dirty="0" smtClean="0">
                <a:solidFill>
                  <a:schemeClr val="bg1"/>
                </a:solidFill>
                <a:latin typeface="Times New Roman" panose="02020603050405020304" pitchFamily="18" charset="0"/>
                <a:cs typeface="Times New Roman" panose="02020603050405020304" pitchFamily="18" charset="0"/>
              </a:rPr>
              <a:t>Hazardous </a:t>
            </a:r>
            <a:r>
              <a:rPr lang="en-US" b="1" spc="100" dirty="0">
                <a:solidFill>
                  <a:schemeClr val="bg1"/>
                </a:solidFill>
                <a:latin typeface="Times New Roman" panose="02020603050405020304" pitchFamily="18" charset="0"/>
                <a:cs typeface="Times New Roman" panose="02020603050405020304" pitchFamily="18" charset="0"/>
              </a:rPr>
              <a:t>Materials Business Plan</a:t>
            </a:r>
          </a:p>
          <a:p>
            <a:pPr algn="ctr"/>
            <a:endParaRPr lang="en-US" dirty="0"/>
          </a:p>
        </p:txBody>
      </p:sp>
      <p:sp>
        <p:nvSpPr>
          <p:cNvPr id="7" name="Flowchart: Document 6"/>
          <p:cNvSpPr/>
          <p:nvPr/>
        </p:nvSpPr>
        <p:spPr>
          <a:xfrm>
            <a:off x="1981200" y="934720"/>
            <a:ext cx="6248400" cy="5928360"/>
          </a:xfrm>
          <a:prstGeom prst="flowChartDocument">
            <a:avLst/>
          </a:prstGeom>
          <a:solidFill>
            <a:schemeClr val="tx1"/>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buFont typeface="Wingdings" pitchFamily="2" charset="2"/>
              <a:buNone/>
            </a:pPr>
            <a:r>
              <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Hazardous Materials Business Plan </a:t>
            </a:r>
            <a:r>
              <a:rPr lang="en-US" sz="36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Elements</a:t>
            </a:r>
          </a:p>
          <a:p>
            <a:pPr lvl="1" eaLnBrk="1" hangingPunct="1">
              <a:lnSpc>
                <a:spcPct val="150000"/>
              </a:lnSpc>
              <a:buClr>
                <a:schemeClr val="accent1"/>
              </a:buClr>
              <a:buFont typeface="Wingdings" pitchFamily="2" charset="2"/>
              <a:buChar char=""/>
            </a:pPr>
            <a:r>
              <a:rPr lang="en-US" sz="2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Owner </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Operator </a:t>
            </a:r>
            <a:r>
              <a:rPr lang="en-US" sz="2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a:t>
            </a:r>
          </a:p>
          <a:p>
            <a:pPr lvl="2">
              <a:buClr>
                <a:schemeClr val="accent1"/>
              </a:buClr>
              <a:buFont typeface="Wingdings" pitchFamily="2" charset="2"/>
              <a:buChar char=""/>
            </a:pP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Facility owner </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and/or operators </a:t>
            </a:r>
            <a:endPar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2">
              <a:buClr>
                <a:schemeClr val="accent1"/>
              </a:buClr>
              <a:buFont typeface="Wingdings" pitchFamily="2" charset="2"/>
              <a:buChar char=""/>
            </a:pP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Emergency </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contacts</a:t>
            </a:r>
          </a:p>
          <a:p>
            <a:pPr lvl="2">
              <a:buClr>
                <a:schemeClr val="accent1"/>
              </a:buClr>
              <a:buFont typeface="Wingdings" pitchFamily="2" charset="2"/>
              <a:buChar char=""/>
            </a:pP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Point </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contacts for inspections</a:t>
            </a:r>
          </a:p>
          <a:p>
            <a:pPr lvl="2">
              <a:buClr>
                <a:schemeClr val="accent1"/>
              </a:buClr>
              <a:buFont typeface="Wingdings" pitchFamily="2" charset="2"/>
              <a:buChar char=""/>
            </a:pP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 </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hours </a:t>
            </a: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emergency mitigation personnel</a:t>
            </a:r>
          </a:p>
          <a:p>
            <a:pPr lvl="2">
              <a:buClr>
                <a:schemeClr val="accent1"/>
              </a:buClr>
              <a:buFont typeface="Wingdings" pitchFamily="2" charset="2"/>
              <a:buChar char=""/>
            </a:pPr>
            <a:endPar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2">
              <a:buClr>
                <a:schemeClr val="accent1"/>
              </a:buClr>
              <a:buFont typeface="Wingdings" pitchFamily="2" charset="2"/>
              <a:buChar char=""/>
            </a:pPr>
            <a:endPar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2362200" y="2362200"/>
            <a:ext cx="5638800" cy="0"/>
          </a:xfrm>
          <a:prstGeom prst="line">
            <a:avLst/>
          </a:prstGeom>
          <a:ln w="57150" cap="rnd" cmpd="thickThin">
            <a:beve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4C353D39-EF94-4FD1-9AAE-EED890F8DC49}" type="slidenum">
              <a:rPr lang="en-US" smtClean="0"/>
              <a:pPr>
                <a:defRPr/>
              </a:pPr>
              <a:t>22</a:t>
            </a:fld>
            <a:endParaRPr lang="en-US"/>
          </a:p>
        </p:txBody>
      </p:sp>
    </p:spTree>
    <p:extLst>
      <p:ext uri="{BB962C8B-B14F-4D97-AF65-F5344CB8AC3E}">
        <p14:creationId xmlns:p14="http://schemas.microsoft.com/office/powerpoint/2010/main" val="336365715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ocument 5"/>
          <p:cNvSpPr/>
          <p:nvPr/>
        </p:nvSpPr>
        <p:spPr>
          <a:xfrm>
            <a:off x="226060" y="228600"/>
            <a:ext cx="1905000" cy="2286000"/>
          </a:xfrm>
          <a:prstGeom prst="flowChartDocument">
            <a:avLst/>
          </a:prstGeom>
          <a:solidFill>
            <a:schemeClr val="tx1"/>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100" dirty="0" smtClean="0">
              <a:solidFill>
                <a:schemeClr val="bg1"/>
              </a:solidFill>
              <a:latin typeface="Times New Roman" panose="02020603050405020304" pitchFamily="18" charset="0"/>
              <a:cs typeface="Times New Roman" panose="02020603050405020304" pitchFamily="18" charset="0"/>
            </a:endParaRPr>
          </a:p>
          <a:p>
            <a:pPr algn="ctr"/>
            <a:r>
              <a:rPr lang="en-US" b="1" spc="100" dirty="0" smtClean="0">
                <a:solidFill>
                  <a:schemeClr val="bg1"/>
                </a:solidFill>
                <a:latin typeface="Times New Roman" panose="02020603050405020304" pitchFamily="18" charset="0"/>
                <a:cs typeface="Times New Roman" panose="02020603050405020304" pitchFamily="18" charset="0"/>
              </a:rPr>
              <a:t>Hazardous </a:t>
            </a:r>
            <a:r>
              <a:rPr lang="en-US" b="1" spc="100" dirty="0">
                <a:solidFill>
                  <a:schemeClr val="bg1"/>
                </a:solidFill>
                <a:latin typeface="Times New Roman" panose="02020603050405020304" pitchFamily="18" charset="0"/>
                <a:cs typeface="Times New Roman" panose="02020603050405020304" pitchFamily="18" charset="0"/>
              </a:rPr>
              <a:t>Materials Business Plan</a:t>
            </a:r>
          </a:p>
          <a:p>
            <a:pPr algn="ctr"/>
            <a:endParaRPr lang="en-US" dirty="0"/>
          </a:p>
        </p:txBody>
      </p:sp>
      <p:grpSp>
        <p:nvGrpSpPr>
          <p:cNvPr id="4" name="Group 3"/>
          <p:cNvGrpSpPr/>
          <p:nvPr/>
        </p:nvGrpSpPr>
        <p:grpSpPr>
          <a:xfrm>
            <a:off x="3510280" y="1082040"/>
            <a:ext cx="5184140" cy="5623560"/>
            <a:chOff x="3510280" y="1082040"/>
            <a:chExt cx="5184140" cy="5623560"/>
          </a:xfrm>
        </p:grpSpPr>
        <p:sp>
          <p:nvSpPr>
            <p:cNvPr id="7" name="Flowchart: Document 6"/>
            <p:cNvSpPr/>
            <p:nvPr/>
          </p:nvSpPr>
          <p:spPr>
            <a:xfrm>
              <a:off x="3510280" y="1082040"/>
              <a:ext cx="5184140" cy="5623560"/>
            </a:xfrm>
            <a:prstGeom prst="flowChartDocument">
              <a:avLst/>
            </a:prstGeom>
            <a:solidFill>
              <a:schemeClr val="tx1"/>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buFont typeface="Wingdings" pitchFamily="2" charset="2"/>
                <a:buNone/>
              </a:pPr>
              <a:r>
                <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Hazardous Materials Business Plan </a:t>
              </a:r>
              <a:r>
                <a:rPr lang="en-US" sz="36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Elements</a:t>
              </a:r>
            </a:p>
            <a:p>
              <a:pPr lvl="1" eaLnBrk="1" hangingPunct="1">
                <a:lnSpc>
                  <a:spcPct val="150000"/>
                </a:lnSpc>
                <a:buClr>
                  <a:schemeClr val="accent1"/>
                </a:buClr>
                <a:buFont typeface="Wingdings" pitchFamily="2" charset="2"/>
                <a:buChar char=""/>
              </a:pP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Site </a:t>
              </a:r>
              <a:r>
                <a:rPr lang="en-US" sz="2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Map</a:t>
              </a:r>
            </a:p>
            <a:p>
              <a:pPr lvl="2">
                <a:lnSpc>
                  <a:spcPct val="150000"/>
                </a:lnSpc>
                <a:buClr>
                  <a:schemeClr val="accent1"/>
                </a:buClr>
                <a:buFont typeface="Wingdings" pitchFamily="2" charset="2"/>
                <a:buChar char=""/>
              </a:pP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Chemical </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storage </a:t>
              </a: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areas</a:t>
              </a:r>
            </a:p>
            <a:p>
              <a:pPr lvl="2">
                <a:lnSpc>
                  <a:spcPct val="150000"/>
                </a:lnSpc>
                <a:buClr>
                  <a:schemeClr val="accent1"/>
                </a:buClr>
                <a:buFont typeface="Wingdings" pitchFamily="2" charset="2"/>
                <a:buChar char=""/>
              </a:pP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Utility/Emergency </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shut </a:t>
              </a: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off</a:t>
              </a:r>
            </a:p>
            <a:p>
              <a:pPr lvl="2">
                <a:lnSpc>
                  <a:spcPct val="150000"/>
                </a:lnSpc>
                <a:buClr>
                  <a:schemeClr val="accent1"/>
                </a:buClr>
                <a:buFont typeface="Wingdings" pitchFamily="2" charset="2"/>
                <a:buChar char=""/>
              </a:pP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Evacuation/Regrouping areas</a:t>
              </a:r>
            </a:p>
            <a:p>
              <a:pPr lvl="2">
                <a:lnSpc>
                  <a:spcPct val="150000"/>
                </a:lnSpc>
                <a:buClr>
                  <a:schemeClr val="accent1"/>
                </a:buClr>
                <a:buFont typeface="Wingdings" pitchFamily="2" charset="2"/>
                <a:buChar char=""/>
              </a:pP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North arrow</a:t>
              </a:r>
            </a:p>
            <a:p>
              <a:pPr lvl="2">
                <a:lnSpc>
                  <a:spcPct val="150000"/>
                </a:lnSpc>
                <a:buClr>
                  <a:schemeClr val="accent1"/>
                </a:buClr>
                <a:buFont typeface="Wingdings" pitchFamily="2" charset="2"/>
                <a:buChar char=""/>
              </a:pP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Adjacent </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streets and </a:t>
              </a: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property</a:t>
              </a:r>
              <a:endPar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3736340" y="2286000"/>
              <a:ext cx="4569460" cy="0"/>
            </a:xfrm>
            <a:prstGeom prst="line">
              <a:avLst/>
            </a:prstGeom>
            <a:ln w="57150" cap="rnd" cmpd="thickThin">
              <a:bevel/>
            </a:ln>
          </p:spPr>
          <p:style>
            <a:lnRef idx="1">
              <a:schemeClr val="accent1"/>
            </a:lnRef>
            <a:fillRef idx="0">
              <a:schemeClr val="accent1"/>
            </a:fillRef>
            <a:effectRef idx="0">
              <a:schemeClr val="accent1"/>
            </a:effectRef>
            <a:fontRef idx="minor">
              <a:schemeClr val="tx1"/>
            </a:fontRef>
          </p:style>
        </p:cxnSp>
      </p:grpSp>
      <p:pic>
        <p:nvPicPr>
          <p:cNvPr id="5" name="Picture 3" descr="C:\Users\rriess\Desktop\107 kilro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1" y="3352800"/>
            <a:ext cx="4067022" cy="3352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4C353D39-EF94-4FD1-9AAE-EED890F8DC49}" type="slidenum">
              <a:rPr lang="en-US" smtClean="0"/>
              <a:pPr>
                <a:defRPr/>
              </a:pPr>
              <a:t>23</a:t>
            </a:fld>
            <a:endParaRPr lang="en-US"/>
          </a:p>
        </p:txBody>
      </p:sp>
    </p:spTree>
    <p:extLst>
      <p:ext uri="{BB962C8B-B14F-4D97-AF65-F5344CB8AC3E}">
        <p14:creationId xmlns:p14="http://schemas.microsoft.com/office/powerpoint/2010/main" val="183576399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ocument 5"/>
          <p:cNvSpPr/>
          <p:nvPr/>
        </p:nvSpPr>
        <p:spPr>
          <a:xfrm>
            <a:off x="226060" y="228600"/>
            <a:ext cx="1905000" cy="2286000"/>
          </a:xfrm>
          <a:prstGeom prst="flowChartDocument">
            <a:avLst/>
          </a:prstGeom>
          <a:solidFill>
            <a:schemeClr val="tx1"/>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100" dirty="0" smtClean="0">
              <a:solidFill>
                <a:schemeClr val="bg1"/>
              </a:solidFill>
              <a:latin typeface="Times New Roman" panose="02020603050405020304" pitchFamily="18" charset="0"/>
              <a:cs typeface="Times New Roman" panose="02020603050405020304" pitchFamily="18" charset="0"/>
            </a:endParaRPr>
          </a:p>
          <a:p>
            <a:pPr algn="ctr"/>
            <a:r>
              <a:rPr lang="en-US" b="1" spc="100" dirty="0" smtClean="0">
                <a:solidFill>
                  <a:schemeClr val="bg1"/>
                </a:solidFill>
                <a:latin typeface="Times New Roman" panose="02020603050405020304" pitchFamily="18" charset="0"/>
                <a:cs typeface="Times New Roman" panose="02020603050405020304" pitchFamily="18" charset="0"/>
              </a:rPr>
              <a:t>Hazardous </a:t>
            </a:r>
            <a:r>
              <a:rPr lang="en-US" b="1" spc="100" dirty="0">
                <a:solidFill>
                  <a:schemeClr val="bg1"/>
                </a:solidFill>
                <a:latin typeface="Times New Roman" panose="02020603050405020304" pitchFamily="18" charset="0"/>
                <a:cs typeface="Times New Roman" panose="02020603050405020304" pitchFamily="18" charset="0"/>
              </a:rPr>
              <a:t>Materials Business Plan</a:t>
            </a:r>
          </a:p>
          <a:p>
            <a:pPr algn="ctr"/>
            <a:endParaRPr lang="en-US" dirty="0"/>
          </a:p>
        </p:txBody>
      </p:sp>
      <p:grpSp>
        <p:nvGrpSpPr>
          <p:cNvPr id="4" name="Group 3"/>
          <p:cNvGrpSpPr/>
          <p:nvPr/>
        </p:nvGrpSpPr>
        <p:grpSpPr>
          <a:xfrm>
            <a:off x="2748280" y="685800"/>
            <a:ext cx="6324600" cy="6238240"/>
            <a:chOff x="3633712" y="1082040"/>
            <a:chExt cx="5122424" cy="5623560"/>
          </a:xfrm>
        </p:grpSpPr>
        <p:sp>
          <p:nvSpPr>
            <p:cNvPr id="7" name="Flowchart: Document 6"/>
            <p:cNvSpPr/>
            <p:nvPr/>
          </p:nvSpPr>
          <p:spPr>
            <a:xfrm>
              <a:off x="3633712" y="1082040"/>
              <a:ext cx="5122424" cy="5623560"/>
            </a:xfrm>
            <a:prstGeom prst="flowChartDocument">
              <a:avLst/>
            </a:prstGeom>
            <a:solidFill>
              <a:schemeClr val="tx1"/>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buFont typeface="Wingdings" pitchFamily="2" charset="2"/>
                <a:buNone/>
              </a:pPr>
              <a:r>
                <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Hazardous Materials Business Plan </a:t>
              </a:r>
              <a:r>
                <a:rPr lang="en-US" sz="36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Elements</a:t>
              </a:r>
            </a:p>
            <a:p>
              <a:pPr lvl="1" eaLnBrk="1" hangingPunct="1">
                <a:buClr>
                  <a:schemeClr val="accent1"/>
                </a:buClr>
                <a:buFont typeface="Wingdings" pitchFamily="2" charset="2"/>
                <a:buChar char=""/>
              </a:pPr>
              <a:r>
                <a:rPr lang="en-US" sz="2800" spc="-1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Emergency Response Plans </a:t>
              </a:r>
              <a:r>
                <a:rPr lang="en-US" sz="2000" spc="-1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a:t>
              </a:r>
              <a:r>
                <a:rPr lang="en-US" sz="2800" spc="-1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Procedures</a:t>
              </a:r>
            </a:p>
            <a:p>
              <a:pPr lvl="1" eaLnBrk="1" hangingPunct="1">
                <a:buClr>
                  <a:schemeClr val="accent1"/>
                </a:buClr>
                <a:buFont typeface="Wingdings" pitchFamily="2" charset="2"/>
                <a:buChar char=""/>
              </a:pPr>
              <a:r>
                <a:rPr lang="en-US" spc="-1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Mitigation, Prevention, or Abatement Procedures</a:t>
              </a:r>
            </a:p>
            <a:p>
              <a:pPr lvl="1" eaLnBrk="1" hangingPunct="1">
                <a:buClr>
                  <a:schemeClr val="accent1"/>
                </a:buClr>
                <a:buFont typeface="Wingdings" pitchFamily="2" charset="2"/>
                <a:buChar char=""/>
              </a:pPr>
              <a:r>
                <a:rPr lang="en-US" spc="-1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Notification </a:t>
              </a:r>
              <a:r>
                <a:rPr lang="en-US" spc="-1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 </a:t>
              </a:r>
              <a:r>
                <a:rPr lang="en-US" spc="-1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Evacuation Procedures</a:t>
              </a:r>
            </a:p>
            <a:p>
              <a:pPr lvl="1" eaLnBrk="1" hangingPunct="1">
                <a:buClr>
                  <a:schemeClr val="accent1"/>
                </a:buClr>
                <a:buFont typeface="Wingdings" pitchFamily="2" charset="2"/>
                <a:buChar char=""/>
              </a:pPr>
              <a:r>
                <a:rPr lang="en-US" spc="-1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Notifications</a:t>
              </a:r>
              <a:endParaRPr lang="en-US" spc="-1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2" eaLnBrk="1" hangingPunct="1">
                <a:buFont typeface="Wingdings" pitchFamily="2" charset="2"/>
                <a:buChar char=""/>
              </a:pPr>
              <a:r>
                <a:rPr lang="en-US" spc="-1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Local Emergency Response </a:t>
              </a:r>
              <a:r>
                <a:rPr lang="en-US" spc="-1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pc="-1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911)</a:t>
              </a:r>
            </a:p>
            <a:p>
              <a:pPr lvl="2" eaLnBrk="1" hangingPunct="1">
                <a:buFont typeface="Wingdings" pitchFamily="2" charset="2"/>
                <a:buChar char=""/>
              </a:pPr>
              <a:r>
                <a:rPr lang="en-US" spc="-1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Administering Agency </a:t>
              </a:r>
              <a:endParaRPr lang="en-US" spc="-1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3">
                <a:buFont typeface="Wingdings" pitchFamily="2" charset="2"/>
                <a:buChar char=""/>
              </a:pPr>
              <a:r>
                <a:rPr lang="en-US" sz="2000" spc="-1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Stanislaus County: 525-6700, 525-6727</a:t>
              </a:r>
              <a:endParaRPr lang="en-US" sz="2000" spc="-1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2" eaLnBrk="1" hangingPunct="1">
                <a:buFont typeface="Wingdings" pitchFamily="2" charset="2"/>
                <a:buChar char=""/>
              </a:pPr>
              <a:r>
                <a:rPr lang="en-US" spc="-1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Cal OES</a:t>
              </a:r>
            </a:p>
            <a:p>
              <a:pPr lvl="3">
                <a:buFont typeface="Wingdings" pitchFamily="2" charset="2"/>
                <a:buChar char=""/>
              </a:pPr>
              <a:r>
                <a:rPr lang="en-US" sz="2000" spc="-1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a:t>
              </a:r>
              <a:r>
                <a:rPr lang="en-US" sz="2000" spc="-1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 (</a:t>
              </a:r>
              <a:r>
                <a:rPr lang="en-US" sz="2000" spc="-1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916) </a:t>
              </a:r>
              <a:r>
                <a:rPr lang="en-US" sz="2000" spc="-1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845-8911, </a:t>
              </a:r>
              <a:r>
                <a:rPr lang="en-US" sz="2000" spc="-1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(800) 852-7550 </a:t>
              </a:r>
              <a:endParaRPr lang="en-US" sz="2000" spc="-1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2">
                <a:buFont typeface="Wingdings" pitchFamily="2" charset="2"/>
                <a:buChar char=""/>
              </a:pPr>
              <a:r>
                <a:rPr lang="en-US" spc="-1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Local </a:t>
              </a:r>
              <a:r>
                <a:rPr lang="en-US" spc="-1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Emergency Medical </a:t>
              </a:r>
              <a:r>
                <a:rPr lang="en-US" spc="-1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Assistance</a:t>
              </a:r>
              <a:endParaRPr lang="en-US" spc="-1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3817620" y="2023070"/>
              <a:ext cx="4569460" cy="0"/>
            </a:xfrm>
            <a:prstGeom prst="line">
              <a:avLst/>
            </a:prstGeom>
            <a:ln w="57150" cap="rnd" cmpd="thickThin">
              <a:bevel/>
            </a:ln>
          </p:spPr>
          <p:style>
            <a:lnRef idx="1">
              <a:schemeClr val="accent1"/>
            </a:lnRef>
            <a:fillRef idx="0">
              <a:schemeClr val="accent1"/>
            </a:fillRef>
            <a:effectRef idx="0">
              <a:schemeClr val="accent1"/>
            </a:effectRef>
            <a:fontRef idx="minor">
              <a:schemeClr val="tx1"/>
            </a:fontRef>
          </p:style>
        </p:cxnSp>
      </p:grpSp>
      <p:pic>
        <p:nvPicPr>
          <p:cNvPr id="1024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710" t="11336" r="3931" b="2771"/>
          <a:stretch/>
        </p:blipFill>
        <p:spPr bwMode="auto">
          <a:xfrm>
            <a:off x="76200" y="2971800"/>
            <a:ext cx="305686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C353D39-EF94-4FD1-9AAE-EED890F8DC49}" type="slidenum">
              <a:rPr lang="en-US" smtClean="0"/>
              <a:pPr>
                <a:defRPr/>
              </a:pPr>
              <a:t>24</a:t>
            </a:fld>
            <a:endParaRPr lang="en-US"/>
          </a:p>
        </p:txBody>
      </p:sp>
    </p:spTree>
    <p:extLst>
      <p:ext uri="{BB962C8B-B14F-4D97-AF65-F5344CB8AC3E}">
        <p14:creationId xmlns:p14="http://schemas.microsoft.com/office/powerpoint/2010/main" val="255374024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2B3B-882E-40F3-A32F-6DD516915044}" type="slidenum">
              <a:rPr lang="en-US" smtClean="0"/>
              <a:pPr/>
              <a:t>25</a:t>
            </a:fld>
            <a:endParaRPr lang="en-US" dirty="0"/>
          </a:p>
        </p:txBody>
      </p:sp>
      <p:sp>
        <p:nvSpPr>
          <p:cNvPr id="8" name="Title 1"/>
          <p:cNvSpPr txBox="1">
            <a:spLocks/>
          </p:cNvSpPr>
          <p:nvPr/>
        </p:nvSpPr>
        <p:spPr>
          <a:xfrm>
            <a:off x="40640" y="228598"/>
            <a:ext cx="9128760" cy="762002"/>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z="3600" spc="100" dirty="0" smtClean="0">
                <a:latin typeface="Segoe UI" panose="020B0502040204020203" pitchFamily="34" charset="0"/>
              </a:rPr>
              <a:t> </a:t>
            </a:r>
            <a:r>
              <a:rPr lang="en-US" sz="3600" u="sng" spc="100" dirty="0" smtClean="0">
                <a:latin typeface="Segoe UI" panose="020B0502040204020203" pitchFamily="34" charset="0"/>
              </a:rPr>
              <a:t>Hazardous Waste Generator </a:t>
            </a:r>
            <a:endParaRPr lang="en-US" sz="3600" u="sng" spc="100" dirty="0">
              <a:latin typeface="Segoe UI" panose="020B0502040204020203" pitchFamily="34" charset="0"/>
            </a:endParaRPr>
          </a:p>
        </p:txBody>
      </p:sp>
      <p:pic>
        <p:nvPicPr>
          <p:cNvPr id="15"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21193"/>
          <a:stretch/>
        </p:blipFill>
        <p:spPr bwMode="auto">
          <a:xfrm>
            <a:off x="178544" y="1066800"/>
            <a:ext cx="3414716" cy="2057400"/>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16"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3726" t="-1" b="5942"/>
          <a:stretch/>
        </p:blipFill>
        <p:spPr bwMode="auto">
          <a:xfrm>
            <a:off x="5791200" y="4343400"/>
            <a:ext cx="3223287" cy="2272455"/>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1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592" y="4017781"/>
            <a:ext cx="3552620" cy="2335607"/>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562009"/>
            <a:ext cx="3363757" cy="2455772"/>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364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0" y="1066800"/>
            <a:ext cx="6324600" cy="3657600"/>
          </a:xfrm>
          <a:solidFill>
            <a:srgbClr val="FFCC00"/>
          </a:solidFill>
          <a:scene3d>
            <a:camera prst="orthographicFront"/>
            <a:lightRig rig="threePt" dir="t"/>
          </a:scene3d>
          <a:sp3d>
            <a:bevelT w="114300" prst="hardEdge"/>
          </a:sp3d>
        </p:spPr>
        <p:txBody>
          <a:bodyPr lIns="91440">
            <a:noAutofit/>
          </a:bodyPr>
          <a:lstStyle/>
          <a:p>
            <a:pPr marL="68580" lvl="0" indent="0">
              <a:buClr>
                <a:srgbClr val="94C600"/>
              </a:buClr>
              <a:buNone/>
            </a:pPr>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When is it hazardous?</a:t>
            </a:r>
          </a:p>
          <a:p>
            <a:pPr marL="68580" indent="0">
              <a:buNone/>
            </a:pPr>
            <a:endParaRPr lang="en-US"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lvl="2" indent="-742950">
              <a:buClr>
                <a:schemeClr val="bg2">
                  <a:lumMod val="50000"/>
                </a:schemeClr>
              </a:buClr>
              <a:buSzPct val="200000"/>
              <a:buFont typeface="Wingdings 2" pitchFamily="18" charset="2"/>
              <a:buChar char=""/>
            </a:pPr>
            <a:r>
              <a:rPr lang="en-US"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A waste is hazardous when its quantity, concentration, </a:t>
            </a:r>
            <a:r>
              <a:rPr lang="en-US"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or physical</a:t>
            </a:r>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 chemical or infectious characteristics cause or contribute to an increase in serious illness…” (H&amp;SC 25141</a:t>
            </a:r>
            <a:r>
              <a:rPr lang="en-US"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p>
        </p:txBody>
      </p:sp>
      <p:pic>
        <p:nvPicPr>
          <p:cNvPr id="15362" name="Picture 2" descr="http://deq.mt.gov/HazWaste/CD/images/Haz-Waste.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517" t="57292" r="2084" b="2102"/>
          <a:stretch/>
        </p:blipFill>
        <p:spPr bwMode="auto">
          <a:xfrm>
            <a:off x="4073844" y="4996533"/>
            <a:ext cx="4948236" cy="1744628"/>
          </a:xfrm>
          <a:prstGeom prst="rect">
            <a:avLst/>
          </a:prstGeom>
          <a:ln w="254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0640" y="228598"/>
            <a:ext cx="9128760" cy="762002"/>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z="3600" spc="100" dirty="0" smtClean="0">
                <a:latin typeface="Segoe UI" panose="020B0502040204020203" pitchFamily="34" charset="0"/>
              </a:rPr>
              <a:t> </a:t>
            </a:r>
            <a:r>
              <a:rPr lang="en-US" sz="3600" u="sng" spc="100" dirty="0" smtClean="0">
                <a:latin typeface="Segoe UI" panose="020B0502040204020203" pitchFamily="34" charset="0"/>
              </a:rPr>
              <a:t>Hazardous Waste</a:t>
            </a:r>
            <a:endParaRPr lang="en-US" sz="3600" u="sng" spc="100" dirty="0">
              <a:latin typeface="Segoe UI" panose="020B0502040204020203" pitchFamily="34" charset="0"/>
            </a:endParaRPr>
          </a:p>
        </p:txBody>
      </p:sp>
      <p:pic>
        <p:nvPicPr>
          <p:cNvPr id="6" name="Picture 2" descr="http://deq.mt.gov/HazWaste/CD/images/Haz-Waste.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52" t="4074" r="1852" b="42500"/>
          <a:stretch/>
        </p:blipFill>
        <p:spPr bwMode="auto">
          <a:xfrm>
            <a:off x="152400" y="4996532"/>
            <a:ext cx="3962400" cy="1744627"/>
          </a:xfrm>
          <a:prstGeom prst="rect">
            <a:avLst/>
          </a:prstGeom>
          <a:ln w="254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4C353D39-EF94-4FD1-9AAE-EED890F8DC49}" type="slidenum">
              <a:rPr lang="en-US" smtClean="0"/>
              <a:pPr>
                <a:defRPr/>
              </a:pPr>
              <a:t>26</a:t>
            </a:fld>
            <a:endParaRPr lang="en-US"/>
          </a:p>
        </p:txBody>
      </p:sp>
    </p:spTree>
    <p:extLst>
      <p:ext uri="{BB962C8B-B14F-4D97-AF65-F5344CB8AC3E}">
        <p14:creationId xmlns:p14="http://schemas.microsoft.com/office/powerpoint/2010/main" val="2808775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0" y="1219200"/>
            <a:ext cx="5943600" cy="4648200"/>
          </a:xfrm>
        </p:spPr>
        <p:txBody>
          <a:bodyPr>
            <a:noAutofit/>
          </a:bodyPr>
          <a:lstStyle/>
          <a:p>
            <a:pPr>
              <a:buClr>
                <a:schemeClr val="accent1">
                  <a:lumMod val="75000"/>
                </a:schemeClr>
              </a:buClr>
              <a:buSzPct val="100000"/>
              <a:buFont typeface="Century Gothic" pitchFamily="34" charset="0"/>
              <a:buChar char="●"/>
            </a:pPr>
            <a:r>
              <a:rPr lang="en-US" sz="2800" dirty="0" smtClean="0">
                <a:latin typeface="Arial" panose="020B0604020202020204" pitchFamily="34" charset="0"/>
                <a:cs typeface="Arial" panose="020B0604020202020204" pitchFamily="34" charset="0"/>
              </a:rPr>
              <a:t>Purpose of this program is to ensure that hazardous waste will be properly managed to protect public health and environment</a:t>
            </a:r>
          </a:p>
          <a:p>
            <a:pPr>
              <a:buClr>
                <a:schemeClr val="accent1">
                  <a:lumMod val="75000"/>
                </a:schemeClr>
              </a:buClr>
              <a:buSzPct val="100000"/>
              <a:buFont typeface="Century Gothic" pitchFamily="34" charset="0"/>
              <a:buChar char="●"/>
            </a:pPr>
            <a:endParaRPr lang="en-US" sz="1000" dirty="0" smtClean="0">
              <a:latin typeface="Arial" panose="020B0604020202020204" pitchFamily="34" charset="0"/>
              <a:cs typeface="Arial" panose="020B0604020202020204" pitchFamily="34" charset="0"/>
            </a:endParaRPr>
          </a:p>
          <a:p>
            <a:pPr>
              <a:buClr>
                <a:schemeClr val="accent1">
                  <a:lumMod val="75000"/>
                </a:schemeClr>
              </a:buClr>
              <a:buSzPct val="100000"/>
              <a:buFont typeface="Century Gothic" pitchFamily="34" charset="0"/>
              <a:buChar char="●"/>
            </a:pPr>
            <a:r>
              <a:rPr lang="en-US" sz="2800" dirty="0" smtClean="0">
                <a:latin typeface="Arial" panose="020B0604020202020204" pitchFamily="34" charset="0"/>
                <a:cs typeface="Arial" panose="020B0604020202020204" pitchFamily="34" charset="0"/>
              </a:rPr>
              <a:t>This program covers Hazardous Waste Generators and Onsite Hazardous Waste Treatment (Tiered Permitting) Programs</a:t>
            </a:r>
            <a:endParaRPr lang="en-US" sz="2800" dirty="0">
              <a:latin typeface="Arial" panose="020B0604020202020204" pitchFamily="34" charset="0"/>
              <a:cs typeface="Arial" panose="020B0604020202020204" pitchFamily="34" charset="0"/>
            </a:endParaRPr>
          </a:p>
        </p:txBody>
      </p:sp>
      <p:pic>
        <p:nvPicPr>
          <p:cNvPr id="11266" name="Picture 2" descr="http://www.stsextranet.com/HPS/Project%20Photos/2002%20Haz%20Waste%20D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2400" y="1371600"/>
            <a:ext cx="2569540" cy="34296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0640" y="228598"/>
            <a:ext cx="9128760" cy="762002"/>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z="3600" spc="100" dirty="0" smtClean="0">
                <a:latin typeface="Segoe UI" panose="020B0502040204020203" pitchFamily="34" charset="0"/>
              </a:rPr>
              <a:t> </a:t>
            </a:r>
            <a:r>
              <a:rPr lang="en-US" sz="3600" u="sng" spc="100" dirty="0" smtClean="0">
                <a:latin typeface="Segoe UI" panose="020B0502040204020203" pitchFamily="34" charset="0"/>
              </a:rPr>
              <a:t>Hazardous Waste</a:t>
            </a:r>
            <a:endParaRPr lang="en-US" sz="3600" u="sng" spc="100" dirty="0">
              <a:latin typeface="Segoe UI" panose="020B0502040204020203" pitchFamily="34" charset="0"/>
            </a:endParaRPr>
          </a:p>
        </p:txBody>
      </p:sp>
      <p:sp>
        <p:nvSpPr>
          <p:cNvPr id="2" name="Slide Number Placeholder 1"/>
          <p:cNvSpPr>
            <a:spLocks noGrp="1"/>
          </p:cNvSpPr>
          <p:nvPr>
            <p:ph type="sldNum" sz="quarter" idx="12"/>
          </p:nvPr>
        </p:nvSpPr>
        <p:spPr/>
        <p:txBody>
          <a:bodyPr/>
          <a:lstStyle/>
          <a:p>
            <a:pPr>
              <a:defRPr/>
            </a:pPr>
            <a:fld id="{4C353D39-EF94-4FD1-9AAE-EED890F8DC49}" type="slidenum">
              <a:rPr lang="en-US" smtClean="0"/>
              <a:pPr>
                <a:defRPr/>
              </a:pPr>
              <a:t>27</a:t>
            </a:fld>
            <a:endParaRPr lang="en-US"/>
          </a:p>
        </p:txBody>
      </p:sp>
    </p:spTree>
    <p:extLst>
      <p:ext uri="{BB962C8B-B14F-4D97-AF65-F5344CB8AC3E}">
        <p14:creationId xmlns:p14="http://schemas.microsoft.com/office/powerpoint/2010/main" val="29198353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90800" y="1256789"/>
            <a:ext cx="5867400" cy="4114800"/>
          </a:xfrm>
        </p:spPr>
        <p:txBody>
          <a:bodyPr>
            <a:noAutofit/>
          </a:bodyPr>
          <a:lstStyle/>
          <a:p>
            <a:pPr marL="68580" indent="0">
              <a:buNone/>
            </a:pPr>
            <a:r>
              <a:rPr lang="en-US" sz="3200" dirty="0" smtClean="0">
                <a:latin typeface="Arial" panose="020B0604020202020204" pitchFamily="34" charset="0"/>
                <a:cs typeface="Arial" panose="020B0604020202020204" pitchFamily="34" charset="0"/>
              </a:rPr>
              <a:t>Requirements of a hazardous waste generator?</a:t>
            </a:r>
          </a:p>
          <a:p>
            <a:pPr lvl="1"/>
            <a:r>
              <a:rPr lang="en-US" sz="2800" dirty="0" smtClean="0">
                <a:latin typeface="Arial" panose="020B0604020202020204" pitchFamily="34" charset="0"/>
                <a:cs typeface="Arial" panose="020B0604020202020204" pitchFamily="34" charset="0"/>
              </a:rPr>
              <a:t>Container/tank management</a:t>
            </a:r>
          </a:p>
          <a:p>
            <a:pPr lvl="1"/>
            <a:r>
              <a:rPr lang="en-US" sz="2800" dirty="0" smtClean="0">
                <a:latin typeface="Arial" panose="020B0604020202020204" pitchFamily="34" charset="0"/>
                <a:cs typeface="Arial" panose="020B0604020202020204" pitchFamily="34" charset="0"/>
              </a:rPr>
              <a:t>Proper waste disposal</a:t>
            </a:r>
          </a:p>
          <a:p>
            <a:pPr lvl="1"/>
            <a:r>
              <a:rPr lang="en-US" sz="2800" dirty="0" smtClean="0">
                <a:latin typeface="Arial" panose="020B0604020202020204" pitchFamily="34" charset="0"/>
                <a:cs typeface="Arial" panose="020B0604020202020204" pitchFamily="34" charset="0"/>
              </a:rPr>
              <a:t>Manifest/record keeping</a:t>
            </a:r>
          </a:p>
          <a:p>
            <a:pPr lvl="1"/>
            <a:r>
              <a:rPr lang="en-US" sz="2800" dirty="0" smtClean="0">
                <a:latin typeface="Arial" panose="020B0604020202020204" pitchFamily="34" charset="0"/>
                <a:cs typeface="Arial" panose="020B0604020202020204" pitchFamily="34" charset="0"/>
              </a:rPr>
              <a:t>Prepare for emergencies onsite</a:t>
            </a:r>
          </a:p>
          <a:p>
            <a:pPr lvl="1"/>
            <a:r>
              <a:rPr lang="en-US" sz="2800" dirty="0" smtClean="0">
                <a:latin typeface="Arial" panose="020B0604020202020204" pitchFamily="34" charset="0"/>
                <a:cs typeface="Arial" panose="020B0604020202020204" pitchFamily="34" charset="0"/>
              </a:rPr>
              <a:t>Provide training for employees</a:t>
            </a:r>
            <a:endParaRPr lang="en-US" sz="2800" dirty="0">
              <a:latin typeface="Arial" panose="020B0604020202020204" pitchFamily="34" charset="0"/>
              <a:cs typeface="Arial" panose="020B0604020202020204" pitchFamily="34" charset="0"/>
            </a:endParaRPr>
          </a:p>
        </p:txBody>
      </p:sp>
      <p:pic>
        <p:nvPicPr>
          <p:cNvPr id="4" name="Picture 2" descr="C:\Users\perezl\AppData\Local\Microsoft\Windows\Temporary Internet Files\Content.IE5\FAO3JEE9\MC90029779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962400"/>
            <a:ext cx="2666908" cy="281837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0640" y="228598"/>
            <a:ext cx="9128760" cy="762002"/>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z="3600" spc="100" dirty="0" smtClean="0">
                <a:latin typeface="Segoe UI" panose="020B0502040204020203" pitchFamily="34" charset="0"/>
              </a:rPr>
              <a:t> </a:t>
            </a:r>
            <a:r>
              <a:rPr lang="en-US" sz="3600" u="sng" spc="100" dirty="0" smtClean="0">
                <a:latin typeface="Segoe UI" panose="020B0502040204020203" pitchFamily="34" charset="0"/>
              </a:rPr>
              <a:t>Hazardous Waste</a:t>
            </a:r>
            <a:endParaRPr lang="en-US" sz="3600" u="sng" spc="100" dirty="0">
              <a:latin typeface="Segoe UI" panose="020B0502040204020203" pitchFamily="34" charset="0"/>
            </a:endParaRPr>
          </a:p>
        </p:txBody>
      </p:sp>
      <p:sp>
        <p:nvSpPr>
          <p:cNvPr id="2" name="Slide Number Placeholder 1"/>
          <p:cNvSpPr>
            <a:spLocks noGrp="1"/>
          </p:cNvSpPr>
          <p:nvPr>
            <p:ph type="sldNum" sz="quarter" idx="12"/>
          </p:nvPr>
        </p:nvSpPr>
        <p:spPr/>
        <p:txBody>
          <a:bodyPr/>
          <a:lstStyle/>
          <a:p>
            <a:pPr>
              <a:defRPr/>
            </a:pPr>
            <a:fld id="{4C353D39-EF94-4FD1-9AAE-EED890F8DC49}" type="slidenum">
              <a:rPr lang="en-US" smtClean="0"/>
              <a:pPr>
                <a:defRPr/>
              </a:pPr>
              <a:t>28</a:t>
            </a:fld>
            <a:endParaRPr lang="en-US"/>
          </a:p>
        </p:txBody>
      </p:sp>
    </p:spTree>
    <p:extLst>
      <p:ext uri="{BB962C8B-B14F-4D97-AF65-F5344CB8AC3E}">
        <p14:creationId xmlns:p14="http://schemas.microsoft.com/office/powerpoint/2010/main" val="27589806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1219200"/>
            <a:ext cx="5562600" cy="3886200"/>
          </a:xfrm>
        </p:spPr>
        <p:txBody>
          <a:bodyPr>
            <a:noAutofit/>
          </a:bodyPr>
          <a:lstStyle/>
          <a:p>
            <a:pPr marL="68580" indent="0">
              <a:buNone/>
            </a:pPr>
            <a:r>
              <a:rPr lang="en-US" sz="2800" dirty="0" smtClean="0">
                <a:latin typeface="Arial" panose="020B0604020202020204" pitchFamily="34" charset="0"/>
                <a:cs typeface="Arial" panose="020B0604020202020204" pitchFamily="34" charset="0"/>
              </a:rPr>
              <a:t>What is a waste generator class?</a:t>
            </a:r>
          </a:p>
          <a:p>
            <a:endParaRPr lang="en-US" sz="1000" dirty="0" smtClean="0">
              <a:latin typeface="Arial" panose="020B0604020202020204" pitchFamily="34" charset="0"/>
              <a:cs typeface="Arial" panose="020B0604020202020204" pitchFamily="34" charset="0"/>
            </a:endParaRPr>
          </a:p>
          <a:p>
            <a:pPr lvl="1">
              <a:buClr>
                <a:schemeClr val="accent1">
                  <a:lumMod val="75000"/>
                </a:schemeClr>
              </a:buClr>
              <a:buSzPct val="100000"/>
              <a:buFont typeface="Wingdings 2" pitchFamily="18" charset="2"/>
              <a:buChar char=""/>
            </a:pPr>
            <a:r>
              <a:rPr lang="en-US" sz="2800" dirty="0" smtClean="0">
                <a:latin typeface="Arial" panose="020B0604020202020204" pitchFamily="34" charset="0"/>
                <a:cs typeface="Arial" panose="020B0604020202020204" pitchFamily="34" charset="0"/>
              </a:rPr>
              <a:t>For an operator, this designates the level of regulatory requirements as well as determines his/her waste generator status [monthly volume of waste(s) generated onsite]</a:t>
            </a:r>
            <a:endParaRPr lang="en-US" sz="2800" dirty="0">
              <a:latin typeface="Arial" panose="020B0604020202020204" pitchFamily="34" charset="0"/>
              <a:cs typeface="Arial" panose="020B0604020202020204" pitchFamily="34" charset="0"/>
            </a:endParaRPr>
          </a:p>
        </p:txBody>
      </p:sp>
      <p:pic>
        <p:nvPicPr>
          <p:cNvPr id="2050" name="Picture 2" descr="Image of small chemicals contain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1" y="3730694"/>
            <a:ext cx="2641856" cy="2898706"/>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0640" y="228598"/>
            <a:ext cx="9128760" cy="762002"/>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z="3600" spc="100" dirty="0" smtClean="0">
                <a:latin typeface="Segoe UI" panose="020B0502040204020203" pitchFamily="34" charset="0"/>
              </a:rPr>
              <a:t> </a:t>
            </a:r>
            <a:r>
              <a:rPr lang="en-US" sz="3600" u="sng" spc="100" dirty="0" smtClean="0">
                <a:latin typeface="Segoe UI" panose="020B0502040204020203" pitchFamily="34" charset="0"/>
              </a:rPr>
              <a:t>Hazardous Waste</a:t>
            </a:r>
            <a:endParaRPr lang="en-US" sz="3600" u="sng" spc="100" dirty="0">
              <a:latin typeface="Segoe UI" panose="020B0502040204020203" pitchFamily="34" charset="0"/>
            </a:endParaRPr>
          </a:p>
        </p:txBody>
      </p:sp>
      <p:sp>
        <p:nvSpPr>
          <p:cNvPr id="2" name="Slide Number Placeholder 1"/>
          <p:cNvSpPr>
            <a:spLocks noGrp="1"/>
          </p:cNvSpPr>
          <p:nvPr>
            <p:ph type="sldNum" sz="quarter" idx="12"/>
          </p:nvPr>
        </p:nvSpPr>
        <p:spPr/>
        <p:txBody>
          <a:bodyPr/>
          <a:lstStyle/>
          <a:p>
            <a:pPr>
              <a:defRPr/>
            </a:pPr>
            <a:fld id="{4C353D39-EF94-4FD1-9AAE-EED890F8DC49}" type="slidenum">
              <a:rPr lang="en-US" smtClean="0"/>
              <a:pPr>
                <a:defRPr/>
              </a:pPr>
              <a:t>29</a:t>
            </a:fld>
            <a:endParaRPr lang="en-US"/>
          </a:p>
        </p:txBody>
      </p:sp>
    </p:spTree>
    <p:extLst>
      <p:ext uri="{BB962C8B-B14F-4D97-AF65-F5344CB8AC3E}">
        <p14:creationId xmlns:p14="http://schemas.microsoft.com/office/powerpoint/2010/main" val="3752406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143000"/>
            <a:ext cx="7696200" cy="5334000"/>
          </a:xfrm>
        </p:spPr>
        <p:txBody>
          <a:bodyPr>
            <a:noAutofit/>
          </a:bodyPr>
          <a:lstStyle/>
          <a:p>
            <a:pPr marL="0" indent="0">
              <a:buNone/>
            </a:pPr>
            <a:r>
              <a:rPr lang="en-US" sz="3200" b="1" dirty="0"/>
              <a:t>N</a:t>
            </a:r>
            <a:r>
              <a:rPr lang="en-US" sz="3200" b="1" dirty="0" smtClean="0"/>
              <a:t>on-CUPA programs</a:t>
            </a:r>
            <a:r>
              <a:rPr lang="en-US" sz="3200" dirty="0" smtClean="0"/>
              <a:t>:</a:t>
            </a:r>
          </a:p>
          <a:p>
            <a:r>
              <a:rPr lang="en-US" sz="3200" dirty="0" smtClean="0"/>
              <a:t>Medical Waste</a:t>
            </a:r>
          </a:p>
          <a:p>
            <a:r>
              <a:rPr lang="en-US" sz="3200" dirty="0" smtClean="0"/>
              <a:t>Emergency Response The Household Hazardous Waste Collection, including:</a:t>
            </a:r>
          </a:p>
          <a:p>
            <a:pPr lvl="1"/>
            <a:r>
              <a:rPr lang="en-US" sz="2800" dirty="0" smtClean="0"/>
              <a:t>Collection Facility, 1710 Morgan Rd., Modesto</a:t>
            </a:r>
          </a:p>
          <a:p>
            <a:pPr lvl="1"/>
            <a:r>
              <a:rPr lang="en-US" sz="2800" dirty="0" smtClean="0"/>
              <a:t>Mobile Collection Events in 8 cities</a:t>
            </a:r>
          </a:p>
          <a:p>
            <a:r>
              <a:rPr lang="en-US" sz="3200" dirty="0" smtClean="0"/>
              <a:t>Staff:</a:t>
            </a:r>
          </a:p>
          <a:p>
            <a:pPr lvl="1"/>
            <a:r>
              <a:rPr lang="en-US" sz="2800" dirty="0" smtClean="0"/>
              <a:t>4 </a:t>
            </a:r>
            <a:r>
              <a:rPr lang="en-US" sz="2800" dirty="0"/>
              <a:t>full time </a:t>
            </a:r>
            <a:r>
              <a:rPr lang="en-US" sz="2800" dirty="0" smtClean="0"/>
              <a:t>inspectors, 1 part </a:t>
            </a:r>
            <a:r>
              <a:rPr lang="en-US" sz="2800" dirty="0"/>
              <a:t>time </a:t>
            </a:r>
            <a:r>
              <a:rPr lang="en-US" sz="2800" dirty="0" smtClean="0"/>
              <a:t>inspector</a:t>
            </a:r>
          </a:p>
          <a:p>
            <a:pPr lvl="1"/>
            <a:r>
              <a:rPr lang="en-US" sz="2800" dirty="0" smtClean="0"/>
              <a:t>3 full </a:t>
            </a:r>
            <a:r>
              <a:rPr lang="en-US" sz="2800" dirty="0"/>
              <a:t>time seniors, </a:t>
            </a:r>
            <a:r>
              <a:rPr lang="en-US" sz="2800" dirty="0" smtClean="0"/>
              <a:t>1 </a:t>
            </a:r>
            <a:r>
              <a:rPr lang="en-US" sz="2800" dirty="0"/>
              <a:t>part time </a:t>
            </a:r>
            <a:r>
              <a:rPr lang="en-US" sz="2800" dirty="0" smtClean="0"/>
              <a:t>senior</a:t>
            </a:r>
          </a:p>
          <a:p>
            <a:pPr lvl="1"/>
            <a:r>
              <a:rPr lang="en-US" sz="2800" dirty="0" smtClean="0"/>
              <a:t>2 technicians</a:t>
            </a:r>
            <a:endParaRPr lang="en-US" sz="2800" dirty="0"/>
          </a:p>
        </p:txBody>
      </p:sp>
      <p:sp>
        <p:nvSpPr>
          <p:cNvPr id="4" name="Title 1"/>
          <p:cNvSpPr txBox="1">
            <a:spLocks/>
          </p:cNvSpPr>
          <p:nvPr/>
        </p:nvSpPr>
        <p:spPr>
          <a:xfrm>
            <a:off x="15240" y="228600"/>
            <a:ext cx="7772400" cy="630237"/>
          </a:xfrm>
          <a:prstGeom prst="rect">
            <a:avLst/>
          </a:prstGeom>
        </p:spPr>
        <p:txBody>
          <a:bodyPr vert="horz" anchor="t">
            <a:normAutofit fontScale="90000" lnSpcReduction="10000"/>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pc="100" dirty="0" smtClean="0">
                <a:latin typeface="Segoe UI" panose="020B0502040204020203" pitchFamily="34" charset="0"/>
              </a:rPr>
              <a:t> </a:t>
            </a:r>
            <a:r>
              <a:rPr lang="en-US" u="sng" spc="100" dirty="0" smtClean="0">
                <a:latin typeface="Segoe UI" panose="020B0502040204020203" pitchFamily="34" charset="0"/>
              </a:rPr>
              <a:t>Stanislaus County CUPA</a:t>
            </a:r>
            <a:endParaRPr lang="en-US" u="sng" spc="100" dirty="0">
              <a:latin typeface="Segoe UI" panose="020B0502040204020203" pitchFamily="34" charset="0"/>
            </a:endParaRPr>
          </a:p>
        </p:txBody>
      </p:sp>
      <p:sp>
        <p:nvSpPr>
          <p:cNvPr id="2" name="Slide Number Placeholder 1"/>
          <p:cNvSpPr>
            <a:spLocks noGrp="1"/>
          </p:cNvSpPr>
          <p:nvPr>
            <p:ph type="sldNum" sz="quarter" idx="12"/>
          </p:nvPr>
        </p:nvSpPr>
        <p:spPr/>
        <p:txBody>
          <a:bodyPr/>
          <a:lstStyle/>
          <a:p>
            <a:pPr>
              <a:defRPr/>
            </a:pPr>
            <a:fld id="{4C353D39-EF94-4FD1-9AAE-EED890F8DC49}" type="slidenum">
              <a:rPr lang="en-US" smtClean="0"/>
              <a:pPr>
                <a:defRPr/>
              </a:pPr>
              <a:t>3</a:t>
            </a:fld>
            <a:endParaRPr lang="en-US"/>
          </a:p>
        </p:txBody>
      </p:sp>
    </p:spTree>
    <p:extLst>
      <p:ext uri="{BB962C8B-B14F-4D97-AF65-F5344CB8AC3E}">
        <p14:creationId xmlns:p14="http://schemas.microsoft.com/office/powerpoint/2010/main" val="15681100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75" t="1918" r="8979" b="8171"/>
          <a:stretch/>
        </p:blipFill>
        <p:spPr bwMode="auto">
          <a:xfrm>
            <a:off x="84343" y="1479642"/>
            <a:ext cx="8983457" cy="454015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4" name="Title 1"/>
          <p:cNvSpPr txBox="1">
            <a:spLocks/>
          </p:cNvSpPr>
          <p:nvPr/>
        </p:nvSpPr>
        <p:spPr>
          <a:xfrm>
            <a:off x="40640" y="228598"/>
            <a:ext cx="9128760" cy="762002"/>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z="3600" spc="100" dirty="0" smtClean="0">
                <a:latin typeface="Segoe UI" panose="020B0502040204020203" pitchFamily="34" charset="0"/>
              </a:rPr>
              <a:t> </a:t>
            </a:r>
            <a:r>
              <a:rPr lang="en-US" sz="3600" u="sng" spc="100" dirty="0" smtClean="0">
                <a:latin typeface="Segoe UI" panose="020B0502040204020203" pitchFamily="34" charset="0"/>
              </a:rPr>
              <a:t>HW Generator Status</a:t>
            </a:r>
            <a:endParaRPr lang="en-US" sz="3600" u="sng" spc="100" dirty="0">
              <a:latin typeface="Segoe UI" panose="020B0502040204020203" pitchFamily="34" charset="0"/>
            </a:endParaRPr>
          </a:p>
        </p:txBody>
      </p:sp>
      <p:sp>
        <p:nvSpPr>
          <p:cNvPr id="2" name="Slide Number Placeholder 1"/>
          <p:cNvSpPr>
            <a:spLocks noGrp="1"/>
          </p:cNvSpPr>
          <p:nvPr>
            <p:ph type="sldNum" sz="quarter" idx="12"/>
          </p:nvPr>
        </p:nvSpPr>
        <p:spPr/>
        <p:txBody>
          <a:bodyPr/>
          <a:lstStyle/>
          <a:p>
            <a:pPr>
              <a:defRPr/>
            </a:pPr>
            <a:fld id="{4C353D39-EF94-4FD1-9AAE-EED890F8DC49}" type="slidenum">
              <a:rPr lang="en-US" smtClean="0"/>
              <a:pPr>
                <a:defRPr/>
              </a:pPr>
              <a:t>30</a:t>
            </a:fld>
            <a:endParaRPr lang="en-US"/>
          </a:p>
        </p:txBody>
      </p:sp>
    </p:spTree>
    <p:extLst>
      <p:ext uri="{BB962C8B-B14F-4D97-AF65-F5344CB8AC3E}">
        <p14:creationId xmlns:p14="http://schemas.microsoft.com/office/powerpoint/2010/main" val="20683888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D4AADD5-582A-479C-B947-3B77D729AD4D}" type="slidenum">
              <a:rPr lang="en-US" smtClean="0"/>
              <a:pPr>
                <a:defRPr/>
              </a:pPr>
              <a:t>31</a:t>
            </a:fld>
            <a:endParaRPr lang="en-US"/>
          </a:p>
        </p:txBody>
      </p:sp>
      <p:sp>
        <p:nvSpPr>
          <p:cNvPr id="6" name="Flowchart: Punched Tape 5"/>
          <p:cNvSpPr/>
          <p:nvPr/>
        </p:nvSpPr>
        <p:spPr>
          <a:xfrm>
            <a:off x="457200" y="533400"/>
            <a:ext cx="8305800" cy="6096000"/>
          </a:xfrm>
          <a:prstGeom prst="flowChartPunchedTape">
            <a:avLst/>
          </a:prstGeom>
          <a:solidFill>
            <a:schemeClr val="accent3">
              <a:lumMod val="40000"/>
              <a:lumOff val="60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u="sng" dirty="0">
                <a:ln>
                  <a:solidFill>
                    <a:schemeClr val="bg1"/>
                  </a:solidFill>
                </a:ln>
                <a:solidFill>
                  <a:schemeClr val="accent6">
                    <a:lumMod val="50000"/>
                  </a:schemeClr>
                </a:solidFill>
                <a:latin typeface="Calisto MT" panose="02040603050505030304" pitchFamily="18" charset="0"/>
              </a:rPr>
              <a:t>Hazardous Waste Update</a:t>
            </a:r>
          </a:p>
          <a:p>
            <a:pPr algn="ctr"/>
            <a:r>
              <a:rPr lang="en-US" sz="3600" spc="-100" dirty="0">
                <a:ln>
                  <a:solidFill>
                    <a:schemeClr val="bg1"/>
                  </a:solidFill>
                </a:ln>
                <a:solidFill>
                  <a:schemeClr val="accent6">
                    <a:lumMod val="50000"/>
                  </a:schemeClr>
                </a:solidFill>
                <a:latin typeface="Calisto MT" panose="02040603050505030304" pitchFamily="18" charset="0"/>
              </a:rPr>
              <a:t>The EPA Administrator signed the proposed Hazardous Waste Generator Improvements Rule on August 31, 2015, and it was published in the</a:t>
            </a:r>
            <a:r>
              <a:rPr lang="en-US" sz="3600" i="1" spc="-100" dirty="0">
                <a:ln>
                  <a:solidFill>
                    <a:schemeClr val="bg1"/>
                  </a:solidFill>
                </a:ln>
                <a:solidFill>
                  <a:schemeClr val="accent6">
                    <a:lumMod val="50000"/>
                  </a:schemeClr>
                </a:solidFill>
                <a:latin typeface="Calisto MT" panose="02040603050505030304" pitchFamily="18" charset="0"/>
              </a:rPr>
              <a:t> Federal Register </a:t>
            </a:r>
            <a:r>
              <a:rPr lang="en-US" sz="3600" spc="-100" dirty="0">
                <a:ln>
                  <a:solidFill>
                    <a:schemeClr val="bg1"/>
                  </a:solidFill>
                </a:ln>
                <a:solidFill>
                  <a:schemeClr val="accent6">
                    <a:lumMod val="50000"/>
                  </a:schemeClr>
                </a:solidFill>
                <a:latin typeface="Calisto MT" panose="02040603050505030304" pitchFamily="18" charset="0"/>
              </a:rPr>
              <a:t>(FR) on September 25, 2015.</a:t>
            </a:r>
          </a:p>
          <a:p>
            <a:pPr algn="ctr"/>
            <a:endParaRPr lang="en-US" dirty="0">
              <a:solidFill>
                <a:schemeClr val="bg2"/>
              </a:solidFill>
            </a:endParaRPr>
          </a:p>
        </p:txBody>
      </p:sp>
    </p:spTree>
    <p:extLst>
      <p:ext uri="{BB962C8B-B14F-4D97-AF65-F5344CB8AC3E}">
        <p14:creationId xmlns:p14="http://schemas.microsoft.com/office/powerpoint/2010/main" val="28919860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D4AADD5-582A-479C-B947-3B77D729AD4D}" type="slidenum">
              <a:rPr lang="en-US" smtClean="0"/>
              <a:pPr>
                <a:defRPr/>
              </a:pPr>
              <a:t>32</a:t>
            </a:fld>
            <a:endParaRPr lang="en-US"/>
          </a:p>
        </p:txBody>
      </p:sp>
      <p:sp>
        <p:nvSpPr>
          <p:cNvPr id="2" name="TextBox 1"/>
          <p:cNvSpPr txBox="1"/>
          <p:nvPr/>
        </p:nvSpPr>
        <p:spPr>
          <a:xfrm>
            <a:off x="552091" y="533400"/>
            <a:ext cx="8229600" cy="6172200"/>
          </a:xfrm>
          <a:prstGeom prst="rect">
            <a:avLst/>
          </a:prstGeom>
          <a:solidFill>
            <a:schemeClr val="accent3">
              <a:lumMod val="40000"/>
              <a:lumOff val="60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bg2"/>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sz="3600" spc="-100" dirty="0">
                <a:ln>
                  <a:solidFill>
                    <a:schemeClr val="bg1"/>
                  </a:solidFill>
                </a:ln>
                <a:solidFill>
                  <a:schemeClr val="accent6">
                    <a:lumMod val="50000"/>
                  </a:schemeClr>
                </a:solidFill>
                <a:latin typeface="Calisto MT" panose="02040603050505030304" pitchFamily="18" charset="0"/>
              </a:rPr>
              <a:t>Two key provisions where EPA is proposing flexibility are:</a:t>
            </a:r>
          </a:p>
          <a:p>
            <a:pPr marL="571500" indent="-571500">
              <a:buFont typeface="Arial" panose="020B0604020202020204" pitchFamily="34" charset="0"/>
              <a:buChar char="•"/>
            </a:pPr>
            <a:r>
              <a:rPr lang="en-US" sz="3200" spc="-100" dirty="0">
                <a:ln>
                  <a:solidFill>
                    <a:schemeClr val="bg1"/>
                  </a:solidFill>
                </a:ln>
                <a:solidFill>
                  <a:schemeClr val="accent6">
                    <a:lumMod val="50000"/>
                  </a:schemeClr>
                </a:solidFill>
                <a:latin typeface="Calisto MT" panose="02040603050505030304" pitchFamily="18" charset="0"/>
              </a:rPr>
              <a:t>Allowing a hazardous waste generator to avoid increased burden of a higher generator status when generating episodic waste provided the episodic waste is properly managed and</a:t>
            </a:r>
          </a:p>
          <a:p>
            <a:pPr marL="571500" indent="-571500">
              <a:buFont typeface="Arial" panose="020B0604020202020204" pitchFamily="34" charset="0"/>
              <a:buChar char="•"/>
            </a:pPr>
            <a:r>
              <a:rPr lang="en-US" sz="3200" spc="-100" dirty="0">
                <a:ln>
                  <a:solidFill>
                    <a:schemeClr val="bg1"/>
                  </a:solidFill>
                </a:ln>
                <a:solidFill>
                  <a:schemeClr val="accent6">
                    <a:lumMod val="50000"/>
                  </a:schemeClr>
                </a:solidFill>
                <a:latin typeface="Calisto MT" panose="02040603050505030304" pitchFamily="18" charset="0"/>
              </a:rPr>
              <a:t>Allowing a conditionally exempt small quantity generator (CESQG) to send its hazardous waste to a large quantity generator under control of  the same person</a:t>
            </a:r>
            <a:r>
              <a:rPr lang="en-US" sz="3200" spc="-100" dirty="0" smtClean="0">
                <a:ln>
                  <a:solidFill>
                    <a:schemeClr val="bg1"/>
                  </a:solidFill>
                </a:ln>
                <a:solidFill>
                  <a:schemeClr val="accent6">
                    <a:lumMod val="50000"/>
                  </a:schemeClr>
                </a:solidFill>
                <a:latin typeface="Calisto MT" panose="02040603050505030304" pitchFamily="18" charset="0"/>
              </a:rPr>
              <a:t>.</a:t>
            </a:r>
            <a:endParaRPr lang="en-US" sz="3200" spc="-100" dirty="0">
              <a:ln>
                <a:solidFill>
                  <a:schemeClr val="bg1"/>
                </a:solidFill>
              </a:ln>
              <a:solidFill>
                <a:schemeClr val="accent6">
                  <a:lumMod val="50000"/>
                </a:schemeClr>
              </a:solidFill>
              <a:latin typeface="Calisto MT" panose="02040603050505030304" pitchFamily="18" charset="0"/>
            </a:endParaRPr>
          </a:p>
        </p:txBody>
      </p:sp>
    </p:spTree>
    <p:extLst>
      <p:ext uri="{BB962C8B-B14F-4D97-AF65-F5344CB8AC3E}">
        <p14:creationId xmlns:p14="http://schemas.microsoft.com/office/powerpoint/2010/main" val="30651573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D4AADD5-582A-479C-B947-3B77D729AD4D}" type="slidenum">
              <a:rPr lang="en-US" smtClean="0"/>
              <a:pPr>
                <a:defRPr/>
              </a:pPr>
              <a:t>33</a:t>
            </a:fld>
            <a:endParaRPr lang="en-US"/>
          </a:p>
        </p:txBody>
      </p:sp>
      <p:sp>
        <p:nvSpPr>
          <p:cNvPr id="2" name="TextBox 1"/>
          <p:cNvSpPr txBox="1"/>
          <p:nvPr/>
        </p:nvSpPr>
        <p:spPr>
          <a:xfrm>
            <a:off x="540589" y="990600"/>
            <a:ext cx="8229600" cy="3505200"/>
          </a:xfrm>
          <a:prstGeom prst="rect">
            <a:avLst/>
          </a:prstGeom>
          <a:solidFill>
            <a:schemeClr val="accent3">
              <a:lumMod val="40000"/>
              <a:lumOff val="60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bg2"/>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sz="3600" spc="-100" dirty="0">
                <a:ln>
                  <a:solidFill>
                    <a:schemeClr val="bg1"/>
                  </a:solidFill>
                </a:ln>
                <a:solidFill>
                  <a:schemeClr val="accent6">
                    <a:lumMod val="50000"/>
                  </a:schemeClr>
                </a:solidFill>
                <a:latin typeface="Calisto MT" panose="02040603050505030304" pitchFamily="18" charset="0"/>
              </a:rPr>
              <a:t>Further, the EPA is proposing a number clarifications without increasing burden including a reorganization of the hazardous waste generator regulations so that all of the generator regulations are in one place.</a:t>
            </a:r>
          </a:p>
        </p:txBody>
      </p:sp>
    </p:spTree>
    <p:extLst>
      <p:ext uri="{BB962C8B-B14F-4D97-AF65-F5344CB8AC3E}">
        <p14:creationId xmlns:p14="http://schemas.microsoft.com/office/powerpoint/2010/main" val="14787834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1219200"/>
            <a:ext cx="7720012" cy="4800600"/>
          </a:xfrm>
        </p:spPr>
        <p:txBody>
          <a:bodyPr>
            <a:noAutofit/>
          </a:bodyPr>
          <a:lstStyle/>
          <a:p>
            <a:r>
              <a:rPr lang="en-US" sz="2800" dirty="0" smtClean="0">
                <a:latin typeface="Arial" panose="020B0604020202020204" pitchFamily="34" charset="0"/>
                <a:cs typeface="Arial" panose="020B0604020202020204" pitchFamily="34" charset="0"/>
              </a:rPr>
              <a:t>Onsite treatment of HW in a 5 Tiered Program</a:t>
            </a:r>
          </a:p>
          <a:p>
            <a:r>
              <a:rPr lang="en-US" sz="2800" u="sng" dirty="0" smtClean="0">
                <a:latin typeface="Arial" panose="020B0604020202020204" pitchFamily="34" charset="0"/>
                <a:cs typeface="Arial" panose="020B0604020202020204" pitchFamily="34" charset="0"/>
              </a:rPr>
              <a:t>Treatment</a:t>
            </a:r>
            <a:r>
              <a:rPr lang="en-US" sz="2800" dirty="0" smtClean="0">
                <a:latin typeface="Arial" panose="020B0604020202020204" pitchFamily="34" charset="0"/>
                <a:cs typeface="Arial" panose="020B0604020202020204" pitchFamily="34" charset="0"/>
              </a:rPr>
              <a:t> means changing the physical, chemical or biological composition; and, by that change make it less or non-hazardous or easier to dispose of  </a:t>
            </a:r>
            <a:r>
              <a:rPr lang="en-US" sz="2000" dirty="0" smtClean="0">
                <a:latin typeface="Arial" panose="020B0604020202020204" pitchFamily="34" charset="0"/>
                <a:cs typeface="Arial" panose="020B0604020202020204" pitchFamily="34" charset="0"/>
              </a:rPr>
              <a:t>[H&amp;SC Sec 25123.5 and 25179.2(e)]</a:t>
            </a:r>
          </a:p>
          <a:p>
            <a:r>
              <a:rPr lang="en-US" sz="2800" dirty="0" smtClean="0">
                <a:latin typeface="Arial" panose="020B0604020202020204" pitchFamily="34" charset="0"/>
                <a:cs typeface="Arial" panose="020B0604020202020204" pitchFamily="34" charset="0"/>
              </a:rPr>
              <a:t>CUPA regulates only 3 Tiers (Permit by Rule, Conditional Authorization, Conditionally Exempt )</a:t>
            </a:r>
            <a:endParaRPr lang="en-US" sz="2800" dirty="0">
              <a:latin typeface="Arial" panose="020B0604020202020204" pitchFamily="34" charset="0"/>
              <a:cs typeface="Arial" panose="020B0604020202020204" pitchFamily="34" charset="0"/>
            </a:endParaRPr>
          </a:p>
        </p:txBody>
      </p:sp>
      <p:sp>
        <p:nvSpPr>
          <p:cNvPr id="4" name="Title 1"/>
          <p:cNvSpPr txBox="1">
            <a:spLocks/>
          </p:cNvSpPr>
          <p:nvPr/>
        </p:nvSpPr>
        <p:spPr>
          <a:xfrm>
            <a:off x="40640" y="228598"/>
            <a:ext cx="9128760" cy="762002"/>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z="3600" spc="100" dirty="0" smtClean="0">
                <a:latin typeface="Segoe UI" panose="020B0502040204020203" pitchFamily="34" charset="0"/>
              </a:rPr>
              <a:t> </a:t>
            </a:r>
            <a:r>
              <a:rPr lang="en-US" sz="3600" u="sng" spc="100" dirty="0" smtClean="0">
                <a:latin typeface="Segoe UI" panose="020B0502040204020203" pitchFamily="34" charset="0"/>
              </a:rPr>
              <a:t>Tiered Permitting (TP) </a:t>
            </a:r>
            <a:endParaRPr lang="en-US" sz="3600" u="sng" spc="100" dirty="0">
              <a:latin typeface="Segoe UI" panose="020B0502040204020203" pitchFamily="34" charset="0"/>
            </a:endParaRPr>
          </a:p>
        </p:txBody>
      </p:sp>
      <p:sp>
        <p:nvSpPr>
          <p:cNvPr id="2" name="Slide Number Placeholder 1"/>
          <p:cNvSpPr>
            <a:spLocks noGrp="1"/>
          </p:cNvSpPr>
          <p:nvPr>
            <p:ph type="sldNum" sz="quarter" idx="12"/>
          </p:nvPr>
        </p:nvSpPr>
        <p:spPr/>
        <p:txBody>
          <a:bodyPr/>
          <a:lstStyle/>
          <a:p>
            <a:pPr>
              <a:defRPr/>
            </a:pPr>
            <a:fld id="{4C353D39-EF94-4FD1-9AAE-EED890F8DC49}" type="slidenum">
              <a:rPr lang="en-US" smtClean="0"/>
              <a:pPr>
                <a:defRPr/>
              </a:pPr>
              <a:t>34</a:t>
            </a:fld>
            <a:endParaRPr lang="en-US"/>
          </a:p>
        </p:txBody>
      </p:sp>
    </p:spTree>
    <p:extLst>
      <p:ext uri="{BB962C8B-B14F-4D97-AF65-F5344CB8AC3E}">
        <p14:creationId xmlns:p14="http://schemas.microsoft.com/office/powerpoint/2010/main" val="19322721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219200"/>
            <a:ext cx="7848600" cy="4278094"/>
          </a:xfrm>
          <a:prstGeom prst="rect">
            <a:avLst/>
          </a:prstGeom>
        </p:spPr>
        <p:txBody>
          <a:bodyPr wrap="square">
            <a:spAutoFit/>
          </a:bodyPr>
          <a:lstStyle/>
          <a:p>
            <a:r>
              <a:rPr lang="en-US" sz="28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Medical Waste Management Act was amended January 2015, changes include:</a:t>
            </a:r>
          </a:p>
          <a:p>
            <a:pPr marL="342900" indent="-342900">
              <a:buFont typeface="Arial" pitchFamily="34" charset="0"/>
              <a:buChar char="•"/>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Additional information musty be included in the Medical Waste Management Plan</a:t>
            </a:r>
            <a:endPar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Arial" pitchFamily="34" charset="0"/>
              <a:buChar char="•"/>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We no longer issue Limited Quantity Haulers </a:t>
            </a: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Exemptions, all Medical Waste transportation to adhere to DOT </a:t>
            </a:r>
            <a:r>
              <a:rPr lang="en-US"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regs</a:t>
            </a:r>
            <a:endPar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Arial" pitchFamily="34" charset="0"/>
              <a:buChar char="•"/>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Facilities are now required to notify DER of participation of temporary off-site events (117890</a:t>
            </a: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342900" indent="-342900">
              <a:buFont typeface="Arial" pitchFamily="34" charset="0"/>
              <a:buChar char="•"/>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Facilities with on-site treatment must provide training</a:t>
            </a:r>
          </a:p>
          <a:p>
            <a:pPr marL="342900" indent="-342900">
              <a:buFont typeface="Arial" pitchFamily="34" charset="0"/>
              <a:buChar char="•"/>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Biohazard bags must meet updated </a:t>
            </a: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standards</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560" b="13404"/>
          <a:stretch/>
        </p:blipFill>
        <p:spPr bwMode="auto">
          <a:xfrm>
            <a:off x="152400" y="5458419"/>
            <a:ext cx="2209800" cy="1308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5831"/>
          <a:stretch/>
        </p:blipFill>
        <p:spPr bwMode="auto">
          <a:xfrm>
            <a:off x="7467600" y="122064"/>
            <a:ext cx="1566672" cy="16565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6" name="Title 1"/>
          <p:cNvSpPr txBox="1">
            <a:spLocks/>
          </p:cNvSpPr>
          <p:nvPr/>
        </p:nvSpPr>
        <p:spPr>
          <a:xfrm>
            <a:off x="40640" y="228598"/>
            <a:ext cx="9128760" cy="762002"/>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z="3600" spc="100" dirty="0" smtClean="0">
                <a:latin typeface="Segoe UI" panose="020B0502040204020203" pitchFamily="34" charset="0"/>
              </a:rPr>
              <a:t> </a:t>
            </a:r>
            <a:r>
              <a:rPr lang="en-US" sz="3600" u="sng" spc="100" dirty="0" smtClean="0">
                <a:latin typeface="Segoe UI" panose="020B0502040204020203" pitchFamily="34" charset="0"/>
              </a:rPr>
              <a:t>Medical Waste </a:t>
            </a:r>
            <a:endParaRPr lang="en-US" sz="3600" u="sng" spc="100" dirty="0">
              <a:latin typeface="Segoe UI" panose="020B0502040204020203" pitchFamily="34" charset="0"/>
            </a:endParaRPr>
          </a:p>
        </p:txBody>
      </p:sp>
      <p:sp>
        <p:nvSpPr>
          <p:cNvPr id="2" name="Slide Number Placeholder 1"/>
          <p:cNvSpPr>
            <a:spLocks noGrp="1"/>
          </p:cNvSpPr>
          <p:nvPr>
            <p:ph type="sldNum" sz="quarter" idx="12"/>
          </p:nvPr>
        </p:nvSpPr>
        <p:spPr/>
        <p:txBody>
          <a:bodyPr/>
          <a:lstStyle/>
          <a:p>
            <a:pPr>
              <a:defRPr/>
            </a:pPr>
            <a:fld id="{4C353D39-EF94-4FD1-9AAE-EED890F8DC49}" type="slidenum">
              <a:rPr lang="en-US" smtClean="0"/>
              <a:pPr>
                <a:defRPr/>
              </a:pPr>
              <a:t>35</a:t>
            </a:fld>
            <a:endParaRPr lang="en-US"/>
          </a:p>
        </p:txBody>
      </p:sp>
    </p:spTree>
    <p:extLst>
      <p:ext uri="{BB962C8B-B14F-4D97-AF65-F5344CB8AC3E}">
        <p14:creationId xmlns:p14="http://schemas.microsoft.com/office/powerpoint/2010/main" val="22462907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4294967295"/>
          </p:nvPr>
        </p:nvSpPr>
        <p:spPr>
          <a:xfrm>
            <a:off x="914400" y="1143000"/>
            <a:ext cx="7772400" cy="5181600"/>
          </a:xfrm>
        </p:spPr>
        <p:txBody>
          <a:bodyPr>
            <a:noAutofit/>
          </a:bodyPr>
          <a:lstStyle/>
          <a:p>
            <a:r>
              <a:rPr lang="en-US" altLang="en-US" sz="2800" b="1" dirty="0" smtClean="0">
                <a:solidFill>
                  <a:schemeClr val="accent2"/>
                </a:solidFill>
                <a:latin typeface="Arial" panose="020B0604020202020204" pitchFamily="34" charset="0"/>
                <a:cs typeface="Arial" panose="020B0604020202020204" pitchFamily="34" charset="0"/>
              </a:rPr>
              <a:t>Facilities that have a process that contains above a threshold quantity of a State and Federal listed acutely hazardous material.  </a:t>
            </a:r>
          </a:p>
          <a:p>
            <a:endParaRPr lang="en-US" altLang="en-US" sz="1000" b="1" dirty="0" smtClean="0">
              <a:solidFill>
                <a:schemeClr val="accent2"/>
              </a:solidFill>
              <a:latin typeface="Arial" panose="020B0604020202020204" pitchFamily="34" charset="0"/>
              <a:cs typeface="Arial" panose="020B0604020202020204" pitchFamily="34" charset="0"/>
            </a:endParaRPr>
          </a:p>
          <a:p>
            <a:r>
              <a:rPr lang="en-US" altLang="en-US" sz="2800" dirty="0" smtClean="0">
                <a:latin typeface="Arial" panose="020B0604020202020204" pitchFamily="34" charset="0"/>
                <a:cs typeface="Arial" panose="020B0604020202020204" pitchFamily="34" charset="0"/>
              </a:rPr>
              <a:t>For example,</a:t>
            </a:r>
            <a:r>
              <a:rPr lang="en-US" altLang="en-US" sz="2800" b="1" dirty="0" smtClean="0">
                <a:latin typeface="Arial" panose="020B0604020202020204" pitchFamily="34" charset="0"/>
                <a:cs typeface="Arial" panose="020B0604020202020204" pitchFamily="34" charset="0"/>
              </a:rPr>
              <a:t> anhydrous ammonia </a:t>
            </a:r>
            <a:r>
              <a:rPr lang="en-US" altLang="en-US" sz="2800" dirty="0" smtClean="0">
                <a:latin typeface="Arial" panose="020B0604020202020204" pitchFamily="34" charset="0"/>
                <a:cs typeface="Arial" panose="020B0604020202020204" pitchFamily="34" charset="0"/>
              </a:rPr>
              <a:t>is a listed chemical</a:t>
            </a:r>
            <a:r>
              <a:rPr lang="en-US" altLang="en-US" sz="2800" b="1" dirty="0" smtClean="0">
                <a:latin typeface="Arial" panose="020B0604020202020204" pitchFamily="34" charset="0"/>
                <a:cs typeface="Arial" panose="020B0604020202020204" pitchFamily="34" charset="0"/>
              </a:rPr>
              <a:t>; </a:t>
            </a:r>
            <a:r>
              <a:rPr lang="en-US" altLang="en-US" sz="2800" dirty="0" smtClean="0">
                <a:latin typeface="Arial" panose="020B0604020202020204" pitchFamily="34" charset="0"/>
                <a:cs typeface="Arial" panose="020B0604020202020204" pitchFamily="34" charset="0"/>
              </a:rPr>
              <a:t>threshold quantity</a:t>
            </a:r>
            <a:r>
              <a:rPr lang="en-US" altLang="en-US" sz="2800" b="1" dirty="0" smtClean="0">
                <a:latin typeface="Arial" panose="020B0604020202020204" pitchFamily="34" charset="0"/>
                <a:cs typeface="Arial" panose="020B0604020202020204" pitchFamily="34" charset="0"/>
              </a:rPr>
              <a:t> </a:t>
            </a:r>
            <a:r>
              <a:rPr lang="en-US" altLang="en-US" sz="2800" dirty="0" smtClean="0">
                <a:latin typeface="Arial" panose="020B0604020202020204" pitchFamily="34" charset="0"/>
                <a:cs typeface="Arial" panose="020B0604020202020204" pitchFamily="34" charset="0"/>
              </a:rPr>
              <a:t>is </a:t>
            </a:r>
            <a:r>
              <a:rPr lang="en-US" altLang="en-US" sz="2800" b="1" dirty="0" smtClean="0">
                <a:latin typeface="Arial" panose="020B0604020202020204" pitchFamily="34" charset="0"/>
                <a:cs typeface="Arial" panose="020B0604020202020204" pitchFamily="34" charset="0"/>
              </a:rPr>
              <a:t>10,000 pounds</a:t>
            </a:r>
            <a:r>
              <a:rPr lang="en-US" altLang="en-US" sz="2800" dirty="0" smtClean="0">
                <a:latin typeface="Arial" panose="020B0604020202020204" pitchFamily="34" charset="0"/>
                <a:cs typeface="Arial" panose="020B0604020202020204" pitchFamily="34" charset="0"/>
              </a:rPr>
              <a:t>.   Ammonia in a refrigeration system is considered a</a:t>
            </a:r>
            <a:r>
              <a:rPr lang="en-US" altLang="en-US" sz="2800" b="1" dirty="0" smtClean="0">
                <a:latin typeface="Arial" panose="020B0604020202020204" pitchFamily="34" charset="0"/>
                <a:cs typeface="Arial" panose="020B0604020202020204" pitchFamily="34" charset="0"/>
              </a:rPr>
              <a:t> “process.”</a:t>
            </a:r>
            <a:endParaRPr lang="en-US" altLang="en-US" sz="2800" dirty="0" smtClean="0">
              <a:solidFill>
                <a:schemeClr val="accent2"/>
              </a:solidFill>
              <a:latin typeface="Arial" panose="020B0604020202020204" pitchFamily="34" charset="0"/>
              <a:cs typeface="Arial" panose="020B0604020202020204" pitchFamily="34" charset="0"/>
            </a:endParaRPr>
          </a:p>
        </p:txBody>
      </p:sp>
      <p:sp>
        <p:nvSpPr>
          <p:cNvPr id="4" name="Title 1"/>
          <p:cNvSpPr txBox="1">
            <a:spLocks/>
          </p:cNvSpPr>
          <p:nvPr/>
        </p:nvSpPr>
        <p:spPr>
          <a:xfrm>
            <a:off x="40640" y="228598"/>
            <a:ext cx="9128760" cy="762002"/>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z="3600" spc="100" dirty="0" smtClean="0">
                <a:latin typeface="Segoe UI" panose="020B0502040204020203" pitchFamily="34" charset="0"/>
              </a:rPr>
              <a:t> PSM, RMP, </a:t>
            </a:r>
            <a:r>
              <a:rPr lang="en-US" sz="3600" spc="100" dirty="0" err="1" smtClean="0">
                <a:latin typeface="Segoe UI" panose="020B0502040204020203" pitchFamily="34" charset="0"/>
              </a:rPr>
              <a:t>CalARP</a:t>
            </a:r>
            <a:endParaRPr lang="en-US" sz="3600" u="sng" spc="100" dirty="0">
              <a:latin typeface="Segoe UI" panose="020B0502040204020203" pitchFamily="34" charset="0"/>
            </a:endParaRPr>
          </a:p>
        </p:txBody>
      </p:sp>
      <p:sp>
        <p:nvSpPr>
          <p:cNvPr id="5" name="Double Wave 4"/>
          <p:cNvSpPr/>
          <p:nvPr/>
        </p:nvSpPr>
        <p:spPr>
          <a:xfrm>
            <a:off x="2286000" y="5562600"/>
            <a:ext cx="6553200" cy="1185334"/>
          </a:xfrm>
          <a:prstGeom prst="doubleWave">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convex"/>
            </a:sp3d>
          </a:bodyPr>
          <a:lstStyle/>
          <a:p>
            <a:r>
              <a:rPr lang="en-US" altLang="en-US" b="1" dirty="0">
                <a:solidFill>
                  <a:schemeClr val="bg1"/>
                </a:solidFill>
                <a:latin typeface="Arial" panose="020B0604020202020204" pitchFamily="34" charset="0"/>
                <a:cs typeface="Arial" panose="020B0604020202020204" pitchFamily="34" charset="0"/>
              </a:rPr>
              <a:t>Note: </a:t>
            </a:r>
            <a:r>
              <a:rPr lang="en-US" altLang="en-US" dirty="0">
                <a:solidFill>
                  <a:schemeClr val="bg1"/>
                </a:solidFill>
                <a:latin typeface="Arial" panose="020B0604020202020204" pitchFamily="34" charset="0"/>
                <a:cs typeface="Arial" panose="020B0604020202020204" pitchFamily="34" charset="0"/>
              </a:rPr>
              <a:t>In CA ammonia over 500 pounds in a refrigeration system is considered a “process”</a:t>
            </a:r>
          </a:p>
        </p:txBody>
      </p:sp>
      <p:sp>
        <p:nvSpPr>
          <p:cNvPr id="2" name="Slide Number Placeholder 1"/>
          <p:cNvSpPr>
            <a:spLocks noGrp="1"/>
          </p:cNvSpPr>
          <p:nvPr>
            <p:ph type="sldNum" sz="quarter" idx="12"/>
          </p:nvPr>
        </p:nvSpPr>
        <p:spPr/>
        <p:txBody>
          <a:bodyPr/>
          <a:lstStyle/>
          <a:p>
            <a:pPr>
              <a:defRPr/>
            </a:pPr>
            <a:fld id="{4C353D39-EF94-4FD1-9AAE-EED890F8DC49}" type="slidenum">
              <a:rPr lang="en-US" smtClean="0"/>
              <a:pPr>
                <a:defRPr/>
              </a:pPr>
              <a:t>36</a:t>
            </a:fld>
            <a:endParaRPr lang="en-US"/>
          </a:p>
        </p:txBody>
      </p:sp>
    </p:spTree>
    <p:extLst>
      <p:ext uri="{BB962C8B-B14F-4D97-AF65-F5344CB8AC3E}">
        <p14:creationId xmlns:p14="http://schemas.microsoft.com/office/powerpoint/2010/main" val="16692839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4294967295"/>
          </p:nvPr>
        </p:nvSpPr>
        <p:spPr>
          <a:xfrm>
            <a:off x="787400" y="1143000"/>
            <a:ext cx="7823200" cy="4114800"/>
          </a:xfrm>
        </p:spPr>
        <p:txBody>
          <a:bodyPr>
            <a:normAutofit/>
          </a:bodyPr>
          <a:lstStyle/>
          <a:p>
            <a:pPr eaLnBrk="1" hangingPunct="1"/>
            <a:r>
              <a:rPr lang="en-US" altLang="en-US" sz="2800" dirty="0" smtClean="0">
                <a:latin typeface="Arial" panose="020B0604020202020204" pitchFamily="34" charset="0"/>
                <a:cs typeface="Arial" panose="020B0604020202020204" pitchFamily="34" charset="0"/>
              </a:rPr>
              <a:t>Review of critical plant features to verify the implementation and effectiveness of :</a:t>
            </a:r>
          </a:p>
          <a:p>
            <a:pPr lvl="1" eaLnBrk="1" hangingPunct="1"/>
            <a:r>
              <a:rPr lang="en-US" altLang="en-US" sz="2800" dirty="0" smtClean="0">
                <a:latin typeface="Arial" panose="020B0604020202020204" pitchFamily="34" charset="0"/>
                <a:cs typeface="Arial" panose="020B0604020202020204" pitchFamily="34" charset="0"/>
              </a:rPr>
              <a:t>Appropriate design criteria</a:t>
            </a:r>
          </a:p>
          <a:p>
            <a:pPr lvl="1" eaLnBrk="1" hangingPunct="1"/>
            <a:r>
              <a:rPr lang="en-US" altLang="en-US" sz="2800" dirty="0" smtClean="0">
                <a:latin typeface="Arial" panose="020B0604020202020204" pitchFamily="34" charset="0"/>
                <a:cs typeface="Arial" panose="020B0604020202020204" pitchFamily="34" charset="0"/>
              </a:rPr>
              <a:t>Operating conditions and procedures</a:t>
            </a:r>
          </a:p>
          <a:p>
            <a:pPr lvl="1" eaLnBrk="1" hangingPunct="1"/>
            <a:r>
              <a:rPr lang="en-US" altLang="en-US" sz="2800" dirty="0" smtClean="0">
                <a:latin typeface="Arial" panose="020B0604020202020204" pitchFamily="34" charset="0"/>
                <a:cs typeface="Arial" panose="020B0604020202020204" pitchFamily="34" charset="0"/>
              </a:rPr>
              <a:t>Safety measures  </a:t>
            </a:r>
          </a:p>
          <a:p>
            <a:pPr lvl="1" eaLnBrk="1" hangingPunct="1"/>
            <a:r>
              <a:rPr lang="en-US" altLang="en-US" sz="2800" dirty="0" smtClean="0">
                <a:latin typeface="Arial" panose="020B0604020202020204" pitchFamily="34" charset="0"/>
                <a:cs typeface="Arial" panose="020B0604020202020204" pitchFamily="34" charset="0"/>
              </a:rPr>
              <a:t>Related risk management programs and </a:t>
            </a:r>
          </a:p>
          <a:p>
            <a:pPr lvl="1" eaLnBrk="1" hangingPunct="1"/>
            <a:r>
              <a:rPr lang="en-US" altLang="en-US" sz="2800" dirty="0" err="1" smtClean="0">
                <a:latin typeface="Arial" panose="020B0604020202020204" pitchFamily="34" charset="0"/>
                <a:cs typeface="Arial" panose="020B0604020202020204" pitchFamily="34" charset="0"/>
              </a:rPr>
              <a:t>CalARP</a:t>
            </a:r>
            <a:r>
              <a:rPr lang="en-US" altLang="en-US" sz="2800" dirty="0" smtClean="0">
                <a:latin typeface="Arial" panose="020B0604020202020204" pitchFamily="34" charset="0"/>
                <a:cs typeface="Arial" panose="020B0604020202020204" pitchFamily="34" charset="0"/>
              </a:rPr>
              <a:t> &amp; RMP compliance</a:t>
            </a:r>
          </a:p>
        </p:txBody>
      </p:sp>
      <p:sp>
        <p:nvSpPr>
          <p:cNvPr id="4" name="Title 1"/>
          <p:cNvSpPr txBox="1">
            <a:spLocks/>
          </p:cNvSpPr>
          <p:nvPr/>
        </p:nvSpPr>
        <p:spPr>
          <a:xfrm>
            <a:off x="40640" y="228598"/>
            <a:ext cx="9128760" cy="762002"/>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z="3600" spc="100" dirty="0" smtClean="0">
                <a:latin typeface="Segoe UI" panose="020B0502040204020203" pitchFamily="34" charset="0"/>
              </a:rPr>
              <a:t> Regulatory Intent</a:t>
            </a:r>
            <a:endParaRPr lang="en-US" sz="3600" u="sng" spc="100" dirty="0">
              <a:latin typeface="Segoe UI" panose="020B0502040204020203" pitchFamily="34" charset="0"/>
            </a:endParaRPr>
          </a:p>
        </p:txBody>
      </p:sp>
      <p:sp>
        <p:nvSpPr>
          <p:cNvPr id="2" name="Slide Number Placeholder 1"/>
          <p:cNvSpPr>
            <a:spLocks noGrp="1"/>
          </p:cNvSpPr>
          <p:nvPr>
            <p:ph type="sldNum" sz="quarter" idx="12"/>
          </p:nvPr>
        </p:nvSpPr>
        <p:spPr/>
        <p:txBody>
          <a:bodyPr/>
          <a:lstStyle/>
          <a:p>
            <a:pPr>
              <a:defRPr/>
            </a:pPr>
            <a:fld id="{4C353D39-EF94-4FD1-9AAE-EED890F8DC49}" type="slidenum">
              <a:rPr lang="en-US" smtClean="0"/>
              <a:pPr>
                <a:defRPr/>
              </a:pPr>
              <a:t>37</a:t>
            </a:fld>
            <a:endParaRPr lang="en-US"/>
          </a:p>
        </p:txBody>
      </p:sp>
    </p:spTree>
    <p:extLst>
      <p:ext uri="{BB962C8B-B14F-4D97-AF65-F5344CB8AC3E}">
        <p14:creationId xmlns:p14="http://schemas.microsoft.com/office/powerpoint/2010/main" val="13715652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 y="417513"/>
            <a:ext cx="9144000" cy="1066800"/>
          </a:xfrm>
          <a:ln>
            <a:solidFill>
              <a:srgbClr val="7F7FA9"/>
            </a:solid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r>
              <a:rPr lang="en-US" altLang="en-US" sz="32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tang" panose="02030600000101010101" pitchFamily="18" charset="-127"/>
                <a:ea typeface="Batang" panose="02030600000101010101" pitchFamily="18" charset="-127"/>
              </a:rPr>
              <a:t>The Differences Between </a:t>
            </a:r>
            <a:br>
              <a:rPr lang="en-US" altLang="en-US" sz="32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tang" panose="02030600000101010101" pitchFamily="18" charset="-127"/>
                <a:ea typeface="Batang" panose="02030600000101010101" pitchFamily="18" charset="-127"/>
              </a:rPr>
            </a:br>
            <a:r>
              <a:rPr lang="en-US" altLang="en-US"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tang" panose="02030600000101010101" pitchFamily="18" charset="-127"/>
                <a:ea typeface="Batang" panose="02030600000101010101" pitchFamily="18" charset="-127"/>
              </a:rPr>
              <a:t>P</a:t>
            </a:r>
            <a:r>
              <a:rPr lang="en-US" altLang="en-US" sz="32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tang" panose="02030600000101010101" pitchFamily="18" charset="-127"/>
                <a:ea typeface="Batang" panose="02030600000101010101" pitchFamily="18" charset="-127"/>
              </a:rPr>
              <a:t>rogram </a:t>
            </a:r>
            <a:r>
              <a:rPr lang="en-US" altLang="en-US"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tang" panose="02030600000101010101" pitchFamily="18" charset="-127"/>
                <a:ea typeface="Batang" panose="02030600000101010101" pitchFamily="18" charset="-127"/>
              </a:rPr>
              <a:t>2</a:t>
            </a:r>
            <a:r>
              <a:rPr lang="en-US" altLang="en-US" sz="32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tang" panose="02030600000101010101" pitchFamily="18" charset="-127"/>
                <a:ea typeface="Batang" panose="02030600000101010101" pitchFamily="18" charset="-127"/>
              </a:rPr>
              <a:t>   &amp;   </a:t>
            </a:r>
            <a:r>
              <a:rPr lang="en-US" altLang="en-US"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tang" panose="02030600000101010101" pitchFamily="18" charset="-127"/>
                <a:ea typeface="Batang" panose="02030600000101010101" pitchFamily="18" charset="-127"/>
              </a:rPr>
              <a:t>P</a:t>
            </a:r>
            <a:r>
              <a:rPr lang="en-US" altLang="en-US" sz="32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tang" panose="02030600000101010101" pitchFamily="18" charset="-127"/>
                <a:ea typeface="Batang" panose="02030600000101010101" pitchFamily="18" charset="-127"/>
              </a:rPr>
              <a:t>rogram </a:t>
            </a:r>
            <a:r>
              <a:rPr lang="en-US" altLang="en-US"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tang" panose="02030600000101010101" pitchFamily="18" charset="-127"/>
                <a:ea typeface="Batang" panose="02030600000101010101" pitchFamily="18" charset="-127"/>
              </a:rPr>
              <a:t>3</a:t>
            </a:r>
          </a:p>
        </p:txBody>
      </p:sp>
      <p:sp>
        <p:nvSpPr>
          <p:cNvPr id="2" name="Flowchart: Predefined Process 1"/>
          <p:cNvSpPr/>
          <p:nvPr/>
        </p:nvSpPr>
        <p:spPr>
          <a:xfrm>
            <a:off x="237067" y="1905000"/>
            <a:ext cx="3200400" cy="4572000"/>
          </a:xfrm>
          <a:prstGeom prst="flowChartPredefinedProcess">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90000"/>
              </a:lnSpc>
              <a:buFont typeface="Wingdings" pitchFamily="2" charset="2"/>
              <a:buNone/>
            </a:pPr>
            <a:r>
              <a:rPr lang="en-US" altLang="en-US" sz="2800" b="1" dirty="0">
                <a:solidFill>
                  <a:schemeClr val="bg1"/>
                </a:solidFill>
              </a:rPr>
              <a:t>Program 2 </a:t>
            </a:r>
            <a:r>
              <a:rPr lang="en-US" altLang="en-US" sz="2800" b="1" u="sng" dirty="0">
                <a:solidFill>
                  <a:schemeClr val="bg1"/>
                </a:solidFill>
              </a:rPr>
              <a:t>Requirements</a:t>
            </a:r>
          </a:p>
          <a:p>
            <a:pPr marL="342900" indent="-342900" eaLnBrk="1" hangingPunct="1">
              <a:lnSpc>
                <a:spcPct val="90000"/>
              </a:lnSpc>
              <a:buFont typeface="Arial" panose="020B0604020202020204" pitchFamily="34" charset="0"/>
              <a:buChar char="•"/>
            </a:pPr>
            <a:r>
              <a:rPr lang="en-US" altLang="en-US" spc="-100" dirty="0">
                <a:solidFill>
                  <a:schemeClr val="bg1"/>
                </a:solidFill>
              </a:rPr>
              <a:t>Safety Information</a:t>
            </a:r>
          </a:p>
          <a:p>
            <a:pPr marL="342900" indent="-342900" eaLnBrk="1" hangingPunct="1">
              <a:lnSpc>
                <a:spcPct val="90000"/>
              </a:lnSpc>
              <a:buFont typeface="Arial" panose="020B0604020202020204" pitchFamily="34" charset="0"/>
              <a:buChar char="•"/>
            </a:pPr>
            <a:r>
              <a:rPr lang="en-US" altLang="en-US" spc="-100" dirty="0">
                <a:solidFill>
                  <a:schemeClr val="bg1"/>
                </a:solidFill>
              </a:rPr>
              <a:t>Operating Procedures</a:t>
            </a:r>
          </a:p>
          <a:p>
            <a:pPr marL="342900" indent="-342900" eaLnBrk="1" hangingPunct="1">
              <a:lnSpc>
                <a:spcPct val="90000"/>
              </a:lnSpc>
              <a:buFont typeface="Arial" panose="020B0604020202020204" pitchFamily="34" charset="0"/>
              <a:buChar char="•"/>
            </a:pPr>
            <a:r>
              <a:rPr lang="en-US" altLang="en-US" spc="-100" dirty="0">
                <a:solidFill>
                  <a:schemeClr val="bg1"/>
                </a:solidFill>
              </a:rPr>
              <a:t>Training</a:t>
            </a:r>
          </a:p>
          <a:p>
            <a:pPr marL="342900" indent="-342900" eaLnBrk="1" hangingPunct="1">
              <a:lnSpc>
                <a:spcPct val="90000"/>
              </a:lnSpc>
              <a:buFont typeface="Arial" panose="020B0604020202020204" pitchFamily="34" charset="0"/>
              <a:buChar char="•"/>
            </a:pPr>
            <a:r>
              <a:rPr lang="en-US" altLang="en-US" spc="-100" dirty="0">
                <a:solidFill>
                  <a:schemeClr val="bg1"/>
                </a:solidFill>
              </a:rPr>
              <a:t>Maintenance</a:t>
            </a:r>
          </a:p>
          <a:p>
            <a:pPr marL="342900" indent="-342900" eaLnBrk="1" hangingPunct="1">
              <a:lnSpc>
                <a:spcPct val="90000"/>
              </a:lnSpc>
              <a:buFont typeface="Arial" panose="020B0604020202020204" pitchFamily="34" charset="0"/>
              <a:buChar char="•"/>
            </a:pPr>
            <a:r>
              <a:rPr lang="en-US" altLang="en-US" spc="-100" dirty="0">
                <a:solidFill>
                  <a:schemeClr val="bg1"/>
                </a:solidFill>
              </a:rPr>
              <a:t>Incident Investigation</a:t>
            </a:r>
          </a:p>
          <a:p>
            <a:pPr marL="342900" indent="-342900" eaLnBrk="1" hangingPunct="1">
              <a:lnSpc>
                <a:spcPct val="90000"/>
              </a:lnSpc>
              <a:buFont typeface="Arial" panose="020B0604020202020204" pitchFamily="34" charset="0"/>
              <a:buChar char="•"/>
            </a:pPr>
            <a:r>
              <a:rPr lang="en-US" altLang="en-US" spc="-100" dirty="0">
                <a:solidFill>
                  <a:schemeClr val="bg1"/>
                </a:solidFill>
              </a:rPr>
              <a:t>Hazard Review</a:t>
            </a:r>
          </a:p>
          <a:p>
            <a:pPr marL="342900" indent="-342900" eaLnBrk="1" hangingPunct="1">
              <a:lnSpc>
                <a:spcPct val="90000"/>
              </a:lnSpc>
              <a:buFont typeface="Arial" panose="020B0604020202020204" pitchFamily="34" charset="0"/>
              <a:buChar char="•"/>
            </a:pPr>
            <a:r>
              <a:rPr lang="en-US" altLang="en-US" spc="-100" dirty="0">
                <a:solidFill>
                  <a:schemeClr val="bg1"/>
                </a:solidFill>
              </a:rPr>
              <a:t>Compliance </a:t>
            </a:r>
            <a:r>
              <a:rPr lang="en-US" altLang="en-US" spc="-100" dirty="0" smtClean="0">
                <a:solidFill>
                  <a:schemeClr val="bg1"/>
                </a:solidFill>
              </a:rPr>
              <a:t>Audits</a:t>
            </a:r>
            <a:endParaRPr lang="en-US" spc="-100" dirty="0"/>
          </a:p>
        </p:txBody>
      </p:sp>
      <p:sp>
        <p:nvSpPr>
          <p:cNvPr id="6" name="Flowchart: Predefined Process 5"/>
          <p:cNvSpPr/>
          <p:nvPr/>
        </p:nvSpPr>
        <p:spPr>
          <a:xfrm>
            <a:off x="4038600" y="1905000"/>
            <a:ext cx="4800600" cy="4572000"/>
          </a:xfrm>
          <a:prstGeom prst="flowChartPredefinedProcess">
            <a:avLst/>
          </a:prstGeom>
          <a:solidFill>
            <a:srgbClr val="FFC000"/>
          </a:solidFill>
          <a:ln>
            <a:solidFill>
              <a:srgbClr val="FF99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lnSpc>
                <a:spcPct val="90000"/>
              </a:lnSpc>
              <a:buFont typeface="Wingdings" pitchFamily="2" charset="2"/>
              <a:buNone/>
            </a:pPr>
            <a:r>
              <a:rPr lang="en-US" altLang="en-US" sz="2800" b="1" u="sng" dirty="0">
                <a:solidFill>
                  <a:schemeClr val="bg1"/>
                </a:solidFill>
              </a:rPr>
              <a:t>Program 3 / PSM Requirements</a:t>
            </a:r>
          </a:p>
          <a:p>
            <a:pPr marL="342900" indent="-342900" eaLnBrk="1" hangingPunct="1">
              <a:lnSpc>
                <a:spcPct val="90000"/>
              </a:lnSpc>
              <a:buFont typeface="Arial" panose="020B0604020202020204" pitchFamily="34" charset="0"/>
              <a:buChar char="•"/>
            </a:pPr>
            <a:r>
              <a:rPr lang="en-US" altLang="en-US" spc="-100" dirty="0">
                <a:solidFill>
                  <a:schemeClr val="bg1"/>
                </a:solidFill>
              </a:rPr>
              <a:t>Process Safety Info.</a:t>
            </a:r>
          </a:p>
          <a:p>
            <a:pPr marL="342900" indent="-342900" eaLnBrk="1" hangingPunct="1">
              <a:lnSpc>
                <a:spcPct val="90000"/>
              </a:lnSpc>
              <a:buFont typeface="Arial" panose="020B0604020202020204" pitchFamily="34" charset="0"/>
              <a:buChar char="•"/>
            </a:pPr>
            <a:r>
              <a:rPr lang="en-US" altLang="en-US" spc="-100" dirty="0">
                <a:solidFill>
                  <a:schemeClr val="bg1"/>
                </a:solidFill>
              </a:rPr>
              <a:t>Operating Procedures</a:t>
            </a:r>
          </a:p>
          <a:p>
            <a:pPr marL="342900" indent="-342900" eaLnBrk="1" hangingPunct="1">
              <a:lnSpc>
                <a:spcPct val="90000"/>
              </a:lnSpc>
              <a:buFont typeface="Arial" panose="020B0604020202020204" pitchFamily="34" charset="0"/>
              <a:buChar char="•"/>
            </a:pPr>
            <a:r>
              <a:rPr lang="en-US" altLang="en-US" spc="-100" dirty="0">
                <a:solidFill>
                  <a:schemeClr val="bg1"/>
                </a:solidFill>
              </a:rPr>
              <a:t>Training</a:t>
            </a:r>
          </a:p>
          <a:p>
            <a:pPr marL="342900" indent="-342900" eaLnBrk="1" hangingPunct="1">
              <a:lnSpc>
                <a:spcPct val="90000"/>
              </a:lnSpc>
              <a:buFont typeface="Arial" panose="020B0604020202020204" pitchFamily="34" charset="0"/>
              <a:buChar char="•"/>
            </a:pPr>
            <a:r>
              <a:rPr lang="en-US" altLang="en-US" spc="-100" dirty="0">
                <a:solidFill>
                  <a:schemeClr val="bg1"/>
                </a:solidFill>
              </a:rPr>
              <a:t>Mechanical Integrity</a:t>
            </a:r>
          </a:p>
          <a:p>
            <a:pPr marL="342900" indent="-342900" eaLnBrk="1" hangingPunct="1">
              <a:lnSpc>
                <a:spcPct val="90000"/>
              </a:lnSpc>
              <a:buFont typeface="Arial" panose="020B0604020202020204" pitchFamily="34" charset="0"/>
              <a:buChar char="•"/>
            </a:pPr>
            <a:r>
              <a:rPr lang="en-US" altLang="en-US" spc="-100" dirty="0">
                <a:solidFill>
                  <a:schemeClr val="bg1"/>
                </a:solidFill>
              </a:rPr>
              <a:t>Incident Investigation</a:t>
            </a:r>
          </a:p>
          <a:p>
            <a:pPr marL="342900" indent="-342900" eaLnBrk="1" hangingPunct="1">
              <a:lnSpc>
                <a:spcPct val="90000"/>
              </a:lnSpc>
              <a:buFont typeface="Arial" panose="020B0604020202020204" pitchFamily="34" charset="0"/>
              <a:buChar char="•"/>
            </a:pPr>
            <a:r>
              <a:rPr lang="en-US" altLang="en-US" spc="-100" dirty="0">
                <a:solidFill>
                  <a:schemeClr val="bg1"/>
                </a:solidFill>
              </a:rPr>
              <a:t>Process Hazard Analysis</a:t>
            </a:r>
          </a:p>
          <a:p>
            <a:pPr marL="342900" indent="-342900" eaLnBrk="1" hangingPunct="1">
              <a:lnSpc>
                <a:spcPct val="90000"/>
              </a:lnSpc>
              <a:buFont typeface="Arial" panose="020B0604020202020204" pitchFamily="34" charset="0"/>
              <a:buChar char="•"/>
            </a:pPr>
            <a:r>
              <a:rPr lang="en-US" altLang="en-US" spc="-100" dirty="0">
                <a:solidFill>
                  <a:schemeClr val="bg1"/>
                </a:solidFill>
              </a:rPr>
              <a:t>Employee Participation</a:t>
            </a:r>
          </a:p>
          <a:p>
            <a:pPr marL="342900" indent="-342900" eaLnBrk="1" hangingPunct="1">
              <a:lnSpc>
                <a:spcPct val="90000"/>
              </a:lnSpc>
              <a:buFont typeface="Arial" panose="020B0604020202020204" pitchFamily="34" charset="0"/>
              <a:buChar char="•"/>
            </a:pPr>
            <a:r>
              <a:rPr lang="en-US" altLang="en-US" spc="-100" dirty="0">
                <a:solidFill>
                  <a:schemeClr val="bg1"/>
                </a:solidFill>
              </a:rPr>
              <a:t>Contractors</a:t>
            </a:r>
          </a:p>
          <a:p>
            <a:pPr marL="342900" indent="-342900" eaLnBrk="1" hangingPunct="1">
              <a:lnSpc>
                <a:spcPct val="90000"/>
              </a:lnSpc>
              <a:buFont typeface="Arial" panose="020B0604020202020204" pitchFamily="34" charset="0"/>
              <a:buChar char="•"/>
            </a:pPr>
            <a:r>
              <a:rPr lang="en-US" altLang="en-US" spc="-100" dirty="0" err="1">
                <a:solidFill>
                  <a:schemeClr val="bg1"/>
                </a:solidFill>
              </a:rPr>
              <a:t>Hotwork</a:t>
            </a:r>
            <a:r>
              <a:rPr lang="en-US" altLang="en-US" spc="-100" dirty="0">
                <a:solidFill>
                  <a:schemeClr val="bg1"/>
                </a:solidFill>
              </a:rPr>
              <a:t> Permit</a:t>
            </a:r>
          </a:p>
          <a:p>
            <a:pPr marL="342900" indent="-342900" eaLnBrk="1" hangingPunct="1">
              <a:lnSpc>
                <a:spcPct val="90000"/>
              </a:lnSpc>
              <a:buFont typeface="Arial" panose="020B0604020202020204" pitchFamily="34" charset="0"/>
              <a:buChar char="•"/>
            </a:pPr>
            <a:r>
              <a:rPr lang="en-US" altLang="en-US" spc="-100" dirty="0">
                <a:solidFill>
                  <a:schemeClr val="bg1"/>
                </a:solidFill>
              </a:rPr>
              <a:t>Management of Change</a:t>
            </a:r>
          </a:p>
          <a:p>
            <a:pPr marL="342900" indent="-342900" eaLnBrk="1" hangingPunct="1">
              <a:lnSpc>
                <a:spcPct val="90000"/>
              </a:lnSpc>
              <a:buFont typeface="Arial" panose="020B0604020202020204" pitchFamily="34" charset="0"/>
              <a:buChar char="•"/>
            </a:pPr>
            <a:r>
              <a:rPr lang="en-US" altLang="en-US" spc="-100" dirty="0">
                <a:solidFill>
                  <a:schemeClr val="bg1"/>
                </a:solidFill>
              </a:rPr>
              <a:t>Pre-startup Safety Review</a:t>
            </a:r>
          </a:p>
        </p:txBody>
      </p:sp>
      <p:sp>
        <p:nvSpPr>
          <p:cNvPr id="3" name="Slide Number Placeholder 2"/>
          <p:cNvSpPr>
            <a:spLocks noGrp="1"/>
          </p:cNvSpPr>
          <p:nvPr>
            <p:ph type="sldNum" sz="quarter" idx="12"/>
          </p:nvPr>
        </p:nvSpPr>
        <p:spPr/>
        <p:txBody>
          <a:bodyPr/>
          <a:lstStyle/>
          <a:p>
            <a:pPr>
              <a:defRPr/>
            </a:pPr>
            <a:fld id="{4C353D39-EF94-4FD1-9AAE-EED890F8DC49}" type="slidenum">
              <a:rPr lang="en-US" smtClean="0"/>
              <a:pPr>
                <a:defRPr/>
              </a:pPr>
              <a:t>38</a:t>
            </a:fld>
            <a:endParaRPr lang="en-US"/>
          </a:p>
        </p:txBody>
      </p:sp>
    </p:spTree>
    <p:extLst>
      <p:ext uri="{BB962C8B-B14F-4D97-AF65-F5344CB8AC3E}">
        <p14:creationId xmlns:p14="http://schemas.microsoft.com/office/powerpoint/2010/main" val="40370894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D4AADD5-582A-479C-B947-3B77D729AD4D}" type="slidenum">
              <a:rPr lang="en-US" smtClean="0"/>
              <a:pPr>
                <a:defRPr/>
              </a:pPr>
              <a:t>39</a:t>
            </a:fld>
            <a:endParaRPr lang="en-US"/>
          </a:p>
        </p:txBody>
      </p:sp>
      <p:sp>
        <p:nvSpPr>
          <p:cNvPr id="3" name="Content Placeholder 2"/>
          <p:cNvSpPr>
            <a:spLocks noGrp="1"/>
          </p:cNvSpPr>
          <p:nvPr>
            <p:ph idx="4294967295"/>
          </p:nvPr>
        </p:nvSpPr>
        <p:spPr>
          <a:xfrm>
            <a:off x="762000" y="1600200"/>
            <a:ext cx="8037576" cy="5029200"/>
          </a:xfrm>
        </p:spPr>
        <p:txBody>
          <a:bodyPr>
            <a:noAutofit/>
          </a:bodyPr>
          <a:lstStyle/>
          <a:p>
            <a:r>
              <a:rPr lang="en-US" sz="2800" spc="-100" dirty="0">
                <a:latin typeface="Arial" panose="020B0604020202020204" pitchFamily="34" charset="0"/>
                <a:cs typeface="Arial" panose="020B0604020202020204" pitchFamily="34" charset="0"/>
              </a:rPr>
              <a:t>“Cal EMA” changed to “Cal OES” throughout </a:t>
            </a:r>
            <a:r>
              <a:rPr lang="en-US" sz="2800" spc="-100" dirty="0" smtClean="0">
                <a:latin typeface="Arial" panose="020B0604020202020204" pitchFamily="34" charset="0"/>
                <a:cs typeface="Arial" panose="020B0604020202020204" pitchFamily="34" charset="0"/>
              </a:rPr>
              <a:t> the document</a:t>
            </a:r>
          </a:p>
          <a:p>
            <a:r>
              <a:rPr lang="en-US" sz="2800" spc="-100" dirty="0" smtClean="0">
                <a:latin typeface="Arial" panose="020B0604020202020204" pitchFamily="34" charset="0"/>
                <a:cs typeface="Arial" panose="020B0604020202020204" pitchFamily="34" charset="0"/>
              </a:rPr>
              <a:t>•General </a:t>
            </a:r>
            <a:r>
              <a:rPr lang="en-US" sz="2800" spc="-100" dirty="0">
                <a:latin typeface="Arial" panose="020B0604020202020204" pitchFamily="34" charset="0"/>
                <a:cs typeface="Arial" panose="020B0604020202020204" pitchFamily="34" charset="0"/>
              </a:rPr>
              <a:t>language listing “OSHA or </a:t>
            </a:r>
            <a:r>
              <a:rPr lang="en-US" sz="2800" spc="-100" dirty="0" err="1">
                <a:latin typeface="Arial" panose="020B0604020202020204" pitchFamily="34" charset="0"/>
                <a:cs typeface="Arial" panose="020B0604020202020204" pitchFamily="34" charset="0"/>
              </a:rPr>
              <a:t>CalOSHA</a:t>
            </a:r>
            <a:r>
              <a:rPr lang="en-US" sz="2800" spc="-100" dirty="0">
                <a:latin typeface="Arial" panose="020B0604020202020204" pitchFamily="34" charset="0"/>
                <a:cs typeface="Arial" panose="020B0604020202020204" pitchFamily="34" charset="0"/>
              </a:rPr>
              <a:t>” instead of “Federal or State” </a:t>
            </a:r>
            <a:endParaRPr lang="en-US" sz="2800" spc="-100" dirty="0" smtClean="0">
              <a:latin typeface="Arial" panose="020B0604020202020204" pitchFamily="34" charset="0"/>
              <a:cs typeface="Arial" panose="020B0604020202020204" pitchFamily="34" charset="0"/>
            </a:endParaRPr>
          </a:p>
          <a:p>
            <a:r>
              <a:rPr lang="en-US" sz="2800" spc="-100" dirty="0" smtClean="0">
                <a:latin typeface="Arial" panose="020B0604020202020204" pitchFamily="34" charset="0"/>
                <a:cs typeface="Arial" panose="020B0604020202020204" pitchFamily="34" charset="0"/>
              </a:rPr>
              <a:t>Applicability: </a:t>
            </a:r>
            <a:r>
              <a:rPr lang="en-US" sz="2800" spc="-100" dirty="0">
                <a:latin typeface="Arial" panose="020B0604020202020204" pitchFamily="34" charset="0"/>
                <a:cs typeface="Arial" panose="020B0604020202020204" pitchFamily="34" charset="0"/>
              </a:rPr>
              <a:t>“Response or restoration activities for an exposure of an environmental receptor </a:t>
            </a:r>
            <a:r>
              <a:rPr lang="en-US" sz="2800" spc="-100" dirty="0">
                <a:solidFill>
                  <a:srgbClr val="FFC000"/>
                </a:solidFill>
                <a:latin typeface="Arial" panose="020B0604020202020204" pitchFamily="34" charset="0"/>
                <a:cs typeface="Arial" panose="020B0604020202020204" pitchFamily="34" charset="0"/>
              </a:rPr>
              <a:t>or a public </a:t>
            </a:r>
            <a:r>
              <a:rPr lang="en-US" sz="2800" spc="-100" dirty="0" smtClean="0">
                <a:solidFill>
                  <a:srgbClr val="FFC000"/>
                </a:solidFill>
                <a:latin typeface="Arial" panose="020B0604020202020204" pitchFamily="34" charset="0"/>
                <a:cs typeface="Arial" panose="020B0604020202020204" pitchFamily="34" charset="0"/>
              </a:rPr>
              <a:t>receptor</a:t>
            </a:r>
            <a:r>
              <a:rPr lang="en-US" sz="2800" spc="-100" dirty="0" smtClean="0">
                <a:latin typeface="Arial" panose="020B0604020202020204" pitchFamily="34" charset="0"/>
                <a:cs typeface="Arial" panose="020B0604020202020204" pitchFamily="34" charset="0"/>
              </a:rPr>
              <a:t>…”      </a:t>
            </a:r>
            <a:r>
              <a:rPr lang="en-US" sz="2400" spc="-100" dirty="0">
                <a:latin typeface="Arial" panose="020B0604020202020204" pitchFamily="34" charset="0"/>
                <a:cs typeface="Arial" panose="020B0604020202020204" pitchFamily="34" charset="0"/>
              </a:rPr>
              <a:t>§2735.4(c)(1)(C)</a:t>
            </a:r>
            <a:endParaRPr lang="en-US" sz="2400" spc="-100" dirty="0" smtClean="0">
              <a:latin typeface="Arial" panose="020B0604020202020204" pitchFamily="34" charset="0"/>
              <a:cs typeface="Arial" panose="020B0604020202020204" pitchFamily="34" charset="0"/>
            </a:endParaRPr>
          </a:p>
          <a:p>
            <a:r>
              <a:rPr lang="en-US" sz="2800" spc="-100" dirty="0" smtClean="0">
                <a:latin typeface="Arial" panose="020B0604020202020204" pitchFamily="34" charset="0"/>
                <a:cs typeface="Arial" panose="020B0604020202020204" pitchFamily="34" charset="0"/>
              </a:rPr>
              <a:t>General Requirements: </a:t>
            </a:r>
            <a:r>
              <a:rPr lang="en-US" sz="2800" spc="-100" dirty="0">
                <a:latin typeface="Arial" panose="020B0604020202020204" pitchFamily="34" charset="0"/>
                <a:cs typeface="Arial" panose="020B0604020202020204" pitchFamily="34" charset="0"/>
              </a:rPr>
              <a:t>“Ensure that response actions have been coordinated with local emergency planning and response agencies </a:t>
            </a:r>
            <a:r>
              <a:rPr lang="en-US" sz="2800" spc="-100" dirty="0">
                <a:solidFill>
                  <a:srgbClr val="FFC000"/>
                </a:solidFill>
                <a:latin typeface="Arial" panose="020B0604020202020204" pitchFamily="34" charset="0"/>
                <a:cs typeface="Arial" panose="020B0604020202020204" pitchFamily="34" charset="0"/>
              </a:rPr>
              <a:t>(e.g., site visits by first responders</a:t>
            </a:r>
            <a:r>
              <a:rPr lang="en-US" sz="2800" spc="-100" dirty="0" smtClean="0">
                <a:latin typeface="Arial" panose="020B0604020202020204" pitchFamily="34" charset="0"/>
                <a:cs typeface="Arial" panose="020B0604020202020204" pitchFamily="34" charset="0"/>
              </a:rPr>
              <a:t>)…”</a:t>
            </a:r>
            <a:r>
              <a:rPr lang="en-US" sz="2800" spc="-100" dirty="0">
                <a:latin typeface="Arial" panose="020B0604020202020204" pitchFamily="34" charset="0"/>
                <a:cs typeface="Arial" panose="020B0604020202020204" pitchFamily="34" charset="0"/>
              </a:rPr>
              <a:t> </a:t>
            </a:r>
            <a:r>
              <a:rPr lang="en-US" sz="2800" spc="-100" dirty="0" smtClean="0">
                <a:latin typeface="Arial" panose="020B0604020202020204" pitchFamily="34" charset="0"/>
                <a:cs typeface="Arial" panose="020B0604020202020204" pitchFamily="34" charset="0"/>
              </a:rPr>
              <a:t>    </a:t>
            </a:r>
            <a:r>
              <a:rPr lang="en-US" sz="2400" spc="-100" dirty="0" smtClean="0">
                <a:latin typeface="Arial" panose="020B0604020202020204" pitchFamily="34" charset="0"/>
                <a:cs typeface="Arial" panose="020B0604020202020204" pitchFamily="34" charset="0"/>
              </a:rPr>
              <a:t>§</a:t>
            </a:r>
            <a:r>
              <a:rPr lang="en-US" sz="2400" spc="-100" dirty="0">
                <a:latin typeface="Arial" panose="020B0604020202020204" pitchFamily="34" charset="0"/>
                <a:cs typeface="Arial" panose="020B0604020202020204" pitchFamily="34" charset="0"/>
              </a:rPr>
              <a:t>2735.5(d)(3)</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76200"/>
            <a:ext cx="2157984" cy="161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40640" y="228598"/>
            <a:ext cx="9128760" cy="762002"/>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z="3600" spc="100" dirty="0" smtClean="0">
                <a:latin typeface="Segoe UI" panose="020B0502040204020203" pitchFamily="34" charset="0"/>
              </a:rPr>
              <a:t> </a:t>
            </a:r>
            <a:r>
              <a:rPr lang="en-US" sz="3600" spc="100" dirty="0" err="1" smtClean="0">
                <a:latin typeface="Segoe UI" panose="020B0502040204020203" pitchFamily="34" charset="0"/>
              </a:rPr>
              <a:t>CalARP</a:t>
            </a:r>
            <a:r>
              <a:rPr lang="en-US" sz="3600" spc="100" dirty="0" smtClean="0">
                <a:latin typeface="Segoe UI" panose="020B0502040204020203" pitchFamily="34" charset="0"/>
              </a:rPr>
              <a:t> Changes</a:t>
            </a:r>
            <a:endParaRPr lang="en-US" sz="3600" u="sng" spc="100" dirty="0">
              <a:latin typeface="Segoe UI" panose="020B0502040204020203" pitchFamily="34" charset="0"/>
            </a:endParaRPr>
          </a:p>
        </p:txBody>
      </p:sp>
    </p:spTree>
    <p:extLst>
      <p:ext uri="{BB962C8B-B14F-4D97-AF65-F5344CB8AC3E}">
        <p14:creationId xmlns:p14="http://schemas.microsoft.com/office/powerpoint/2010/main" val="3900549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914400" y="511175"/>
            <a:ext cx="4953000" cy="708025"/>
          </a:xfrm>
        </p:spPr>
        <p:txBody>
          <a:bodyPr>
            <a:noAutofit/>
          </a:bodyPr>
          <a:lstStyle/>
          <a:p>
            <a:pPr>
              <a:defRPr/>
            </a:pPr>
            <a:r>
              <a:rPr lang="en-US" sz="8800" b="1" dirty="0" smtClean="0">
                <a:effectLst/>
              </a:rPr>
              <a:t>CERS</a:t>
            </a:r>
            <a:endParaRPr lang="en-US" sz="8800" b="1" dirty="0">
              <a:ea typeface="ＭＳ Ｐゴシック" charset="0"/>
              <a:cs typeface="ＭＳ Ｐゴシック" charset="0"/>
            </a:endParaRPr>
          </a:p>
        </p:txBody>
      </p:sp>
      <p:sp>
        <p:nvSpPr>
          <p:cNvPr id="2" name="Rectangle 1"/>
          <p:cNvSpPr/>
          <p:nvPr/>
        </p:nvSpPr>
        <p:spPr>
          <a:xfrm>
            <a:off x="0" y="6207827"/>
            <a:ext cx="9144000" cy="650173"/>
          </a:xfrm>
          <a:prstGeom prst="rect">
            <a:avLst/>
          </a:prstGeom>
          <a:solidFill>
            <a:srgbClr val="88C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560" t="-1813" r="-560" b="-1813"/>
          <a:stretch>
            <a:fillRect/>
          </a:stretch>
        </p:blipFill>
        <p:spPr bwMode="auto">
          <a:xfrm>
            <a:off x="7848600" y="5598227"/>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7"/>
          </p:nvPr>
        </p:nvSpPr>
        <p:spPr/>
        <p:txBody>
          <a:bodyPr/>
          <a:lstStyle/>
          <a:p>
            <a:fld id="{1B4D4CD0-D4FA-4E42-9C7F-88D00B5C246F}" type="slidenum">
              <a:rPr lang="en-US" smtClean="0"/>
              <a:pPr/>
              <a:t>4</a:t>
            </a:fld>
            <a:endParaRPr lang="en-US"/>
          </a:p>
        </p:txBody>
      </p:sp>
    </p:spTree>
    <p:extLst>
      <p:ext uri="{BB962C8B-B14F-4D97-AF65-F5344CB8AC3E}">
        <p14:creationId xmlns:p14="http://schemas.microsoft.com/office/powerpoint/2010/main" val="2280032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D4AADD5-582A-479C-B947-3B77D729AD4D}" type="slidenum">
              <a:rPr lang="en-US" smtClean="0"/>
              <a:pPr>
                <a:defRPr/>
              </a:pPr>
              <a:t>40</a:t>
            </a:fld>
            <a:endParaRPr lang="en-US"/>
          </a:p>
        </p:txBody>
      </p:sp>
      <p:sp>
        <p:nvSpPr>
          <p:cNvPr id="3" name="Content Placeholder 2"/>
          <p:cNvSpPr>
            <a:spLocks noGrp="1"/>
          </p:cNvSpPr>
          <p:nvPr>
            <p:ph idx="4294967295"/>
          </p:nvPr>
        </p:nvSpPr>
        <p:spPr>
          <a:xfrm>
            <a:off x="914400" y="1143000"/>
            <a:ext cx="7772400" cy="4572000"/>
          </a:xfrm>
        </p:spPr>
        <p:txBody>
          <a:bodyPr>
            <a:noAutofit/>
          </a:bodyPr>
          <a:lstStyle/>
          <a:p>
            <a:pPr marL="68580" indent="0">
              <a:buNone/>
            </a:pPr>
            <a:r>
              <a:rPr lang="en-US" u="sng" dirty="0" smtClean="0">
                <a:cs typeface="Arial" panose="020B0604020202020204" pitchFamily="34" charset="0"/>
              </a:rPr>
              <a:t>Submission</a:t>
            </a:r>
          </a:p>
          <a:p>
            <a:pPr marL="68580" indent="0">
              <a:buNone/>
            </a:pPr>
            <a:endParaRPr lang="en-US" sz="1000" u="sng" dirty="0" smtClean="0">
              <a:cs typeface="Arial" panose="020B0604020202020204" pitchFamily="34" charset="0"/>
            </a:endParaRPr>
          </a:p>
          <a:p>
            <a:r>
              <a:rPr lang="en-US" sz="2600" dirty="0" smtClean="0">
                <a:cs typeface="Arial" panose="020B0604020202020204" pitchFamily="34" charset="0"/>
              </a:rPr>
              <a:t>§2745.1(b): Removed inconsequential </a:t>
            </a:r>
            <a:r>
              <a:rPr lang="en-US" sz="2600" dirty="0">
                <a:cs typeface="Arial" panose="020B0604020202020204" pitchFamily="34" charset="0"/>
              </a:rPr>
              <a:t>dates </a:t>
            </a:r>
            <a:r>
              <a:rPr lang="en-US" sz="2600" dirty="0" smtClean="0">
                <a:cs typeface="Arial" panose="020B0604020202020204" pitchFamily="34" charset="0"/>
              </a:rPr>
              <a:t>(</a:t>
            </a:r>
            <a:r>
              <a:rPr lang="en-US" sz="2600" dirty="0">
                <a:cs typeface="Arial" panose="020B0604020202020204" pitchFamily="34" charset="0"/>
              </a:rPr>
              <a:t>i.e., submitting RMP information by June 21, 1999) </a:t>
            </a:r>
            <a:endParaRPr lang="en-US" sz="2600" dirty="0" smtClean="0">
              <a:cs typeface="Arial" panose="020B0604020202020204" pitchFamily="34" charset="0"/>
            </a:endParaRPr>
          </a:p>
          <a:p>
            <a:r>
              <a:rPr lang="en-US" sz="2600" dirty="0" smtClean="0">
                <a:cs typeface="Arial" panose="020B0604020202020204" pitchFamily="34" charset="0"/>
              </a:rPr>
              <a:t>§</a:t>
            </a:r>
            <a:r>
              <a:rPr lang="en-US" sz="2600" dirty="0">
                <a:cs typeface="Arial" panose="020B0604020202020204" pitchFamily="34" charset="0"/>
              </a:rPr>
              <a:t>2745.1(d) </a:t>
            </a:r>
            <a:r>
              <a:rPr lang="en-US" sz="2600" dirty="0" smtClean="0">
                <a:cs typeface="Arial" panose="020B0604020202020204" pitchFamily="34" charset="0"/>
              </a:rPr>
              <a:t>replaced an existing  stationary </a:t>
            </a:r>
            <a:r>
              <a:rPr lang="en-US" sz="2600" dirty="0">
                <a:cs typeface="Arial" panose="020B0604020202020204" pitchFamily="34" charset="0"/>
              </a:rPr>
              <a:t>sources </a:t>
            </a:r>
            <a:r>
              <a:rPr lang="en-US" sz="2600" dirty="0" smtClean="0">
                <a:cs typeface="Arial" panose="020B0604020202020204" pitchFamily="34" charset="0"/>
              </a:rPr>
              <a:t>with “new or modified” </a:t>
            </a:r>
          </a:p>
          <a:p>
            <a:r>
              <a:rPr lang="en-US" sz="2600" dirty="0" smtClean="0">
                <a:cs typeface="Arial" panose="020B0604020202020204" pitchFamily="34" charset="0"/>
              </a:rPr>
              <a:t>§</a:t>
            </a:r>
            <a:r>
              <a:rPr lang="en-US" sz="2600" dirty="0">
                <a:cs typeface="Arial" panose="020B0604020202020204" pitchFamily="34" charset="0"/>
              </a:rPr>
              <a:t>2745.1(h) </a:t>
            </a:r>
            <a:r>
              <a:rPr lang="en-US" sz="2600" dirty="0" smtClean="0">
                <a:cs typeface="Arial" panose="020B0604020202020204" pitchFamily="34" charset="0"/>
              </a:rPr>
              <a:t>removed discussing </a:t>
            </a:r>
            <a:r>
              <a:rPr lang="en-US" sz="2600" dirty="0">
                <a:cs typeface="Arial" panose="020B0604020202020204" pitchFamily="34" charset="0"/>
              </a:rPr>
              <a:t>information updates regarding submissions prior to June 21, </a:t>
            </a:r>
            <a:r>
              <a:rPr lang="en-US" sz="2600" dirty="0" smtClean="0">
                <a:cs typeface="Arial" panose="020B0604020202020204" pitchFamily="34" charset="0"/>
              </a:rPr>
              <a:t>2004,and added classified information discussion</a:t>
            </a:r>
            <a:endParaRPr lang="en-US" sz="2600" dirty="0">
              <a:cs typeface="Arial" panose="020B0604020202020204" pitchFamily="34" charset="0"/>
            </a:endParaRPr>
          </a:p>
        </p:txBody>
      </p:sp>
      <p:sp>
        <p:nvSpPr>
          <p:cNvPr id="5" name="Title 1"/>
          <p:cNvSpPr txBox="1">
            <a:spLocks/>
          </p:cNvSpPr>
          <p:nvPr/>
        </p:nvSpPr>
        <p:spPr>
          <a:xfrm>
            <a:off x="40640" y="228598"/>
            <a:ext cx="9128760" cy="762002"/>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z="3600" spc="100" dirty="0" smtClean="0">
                <a:latin typeface="Segoe UI" panose="020B0502040204020203" pitchFamily="34" charset="0"/>
              </a:rPr>
              <a:t> </a:t>
            </a:r>
            <a:r>
              <a:rPr lang="en-US" sz="3600" spc="100" dirty="0" err="1" smtClean="0">
                <a:latin typeface="Segoe UI" panose="020B0502040204020203" pitchFamily="34" charset="0"/>
              </a:rPr>
              <a:t>CalARP</a:t>
            </a:r>
            <a:r>
              <a:rPr lang="en-US" sz="3600" spc="100" dirty="0" smtClean="0">
                <a:latin typeface="Segoe UI" panose="020B0502040204020203" pitchFamily="34" charset="0"/>
              </a:rPr>
              <a:t> Changes</a:t>
            </a:r>
            <a:endParaRPr lang="en-US" sz="3600" u="sng" spc="100" dirty="0">
              <a:latin typeface="Segoe UI" panose="020B0502040204020203" pitchFamily="34" charset="0"/>
            </a:endParaRPr>
          </a:p>
        </p:txBody>
      </p:sp>
    </p:spTree>
    <p:extLst>
      <p:ext uri="{BB962C8B-B14F-4D97-AF65-F5344CB8AC3E}">
        <p14:creationId xmlns:p14="http://schemas.microsoft.com/office/powerpoint/2010/main" val="10768275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D4AADD5-582A-479C-B947-3B77D729AD4D}" type="slidenum">
              <a:rPr lang="en-US" smtClean="0"/>
              <a:pPr>
                <a:defRPr/>
              </a:pPr>
              <a:t>41</a:t>
            </a:fld>
            <a:endParaRPr lang="en-US"/>
          </a:p>
        </p:txBody>
      </p:sp>
      <p:sp>
        <p:nvSpPr>
          <p:cNvPr id="3" name="Content Placeholder 2"/>
          <p:cNvSpPr>
            <a:spLocks noGrp="1"/>
          </p:cNvSpPr>
          <p:nvPr>
            <p:ph idx="4294967295"/>
          </p:nvPr>
        </p:nvSpPr>
        <p:spPr>
          <a:xfrm>
            <a:off x="914400" y="1143000"/>
            <a:ext cx="7772400" cy="4419600"/>
          </a:xfrm>
        </p:spPr>
        <p:txBody>
          <a:bodyPr>
            <a:noAutofit/>
          </a:bodyPr>
          <a:lstStyle/>
          <a:p>
            <a:pPr marL="68580" indent="0">
              <a:buNone/>
            </a:pPr>
            <a:r>
              <a:rPr lang="en-US" u="sng" dirty="0" smtClean="0">
                <a:cs typeface="Arial" panose="020B0604020202020204" pitchFamily="34" charset="0"/>
              </a:rPr>
              <a:t>Review Process</a:t>
            </a:r>
          </a:p>
          <a:p>
            <a:pPr marL="68580" indent="0">
              <a:buNone/>
            </a:pPr>
            <a:endParaRPr lang="en-US" sz="1000" u="sng" dirty="0" smtClean="0">
              <a:cs typeface="Arial" panose="020B0604020202020204" pitchFamily="34" charset="0"/>
            </a:endParaRPr>
          </a:p>
          <a:p>
            <a:r>
              <a:rPr lang="en-US" sz="2600" dirty="0" smtClean="0">
                <a:cs typeface="Arial" panose="020B0604020202020204" pitchFamily="34" charset="0"/>
              </a:rPr>
              <a:t>§</a:t>
            </a:r>
            <a:r>
              <a:rPr lang="en-US" sz="2600" dirty="0">
                <a:cs typeface="Arial" panose="020B0604020202020204" pitchFamily="34" charset="0"/>
              </a:rPr>
              <a:t>2745.2(a)(</a:t>
            </a:r>
            <a:r>
              <a:rPr lang="en-US" sz="2600" dirty="0" smtClean="0">
                <a:cs typeface="Arial" panose="020B0604020202020204" pitchFamily="34" charset="0"/>
              </a:rPr>
              <a:t>2)-removed initial public </a:t>
            </a:r>
            <a:r>
              <a:rPr lang="en-US" sz="2600" dirty="0">
                <a:cs typeface="Arial" panose="020B0604020202020204" pitchFamily="34" charset="0"/>
              </a:rPr>
              <a:t>notice </a:t>
            </a:r>
            <a:r>
              <a:rPr lang="en-US" sz="2600" dirty="0" smtClean="0">
                <a:cs typeface="Arial" panose="020B0604020202020204" pitchFamily="34" charset="0"/>
              </a:rPr>
              <a:t> from the review process</a:t>
            </a:r>
          </a:p>
          <a:p>
            <a:r>
              <a:rPr lang="en-US" sz="2600" dirty="0" smtClean="0">
                <a:cs typeface="Arial" panose="020B0604020202020204" pitchFamily="34" charset="0"/>
              </a:rPr>
              <a:t> </a:t>
            </a:r>
            <a:r>
              <a:rPr lang="en-US" sz="2600" dirty="0">
                <a:cs typeface="Arial" panose="020B0604020202020204" pitchFamily="34" charset="0"/>
              </a:rPr>
              <a:t>§2745.2(c): </a:t>
            </a:r>
            <a:r>
              <a:rPr lang="en-US" sz="2600" dirty="0" smtClean="0">
                <a:cs typeface="Arial" panose="020B0604020202020204" pitchFamily="34" charset="0"/>
              </a:rPr>
              <a:t>“Formal Evaluation Review…the </a:t>
            </a:r>
            <a:r>
              <a:rPr lang="en-US" sz="2600" dirty="0">
                <a:cs typeface="Arial" panose="020B0604020202020204" pitchFamily="34" charset="0"/>
              </a:rPr>
              <a:t>AA shall make the RMP available to the public for review and comment by publishing a notice in a local newspaper of general circulation </a:t>
            </a:r>
            <a:r>
              <a:rPr lang="en-US" sz="2600" dirty="0">
                <a:solidFill>
                  <a:srgbClr val="FFC000"/>
                </a:solidFill>
                <a:cs typeface="Arial" panose="020B0604020202020204" pitchFamily="34" charset="0"/>
              </a:rPr>
              <a:t>or on the AA’s website</a:t>
            </a:r>
            <a:r>
              <a:rPr lang="en-US" sz="2600" dirty="0">
                <a:cs typeface="Arial" panose="020B0604020202020204" pitchFamily="34" charset="0"/>
              </a:rPr>
              <a:t>…” </a:t>
            </a:r>
            <a:endParaRPr lang="en-US" sz="2600" dirty="0" smtClean="0">
              <a:cs typeface="Arial" panose="020B0604020202020204" pitchFamily="34" charset="0"/>
            </a:endParaRPr>
          </a:p>
          <a:p>
            <a:r>
              <a:rPr lang="en-US" sz="2600" dirty="0" smtClean="0">
                <a:cs typeface="Arial" panose="020B0604020202020204" pitchFamily="34" charset="0"/>
              </a:rPr>
              <a:t>§</a:t>
            </a:r>
            <a:r>
              <a:rPr lang="en-US" sz="2600" dirty="0">
                <a:cs typeface="Arial" panose="020B0604020202020204" pitchFamily="34" charset="0"/>
              </a:rPr>
              <a:t>2745.2(g): </a:t>
            </a:r>
            <a:r>
              <a:rPr lang="en-US" sz="2600" dirty="0" smtClean="0">
                <a:cs typeface="Arial" panose="020B0604020202020204" pitchFamily="34" charset="0"/>
              </a:rPr>
              <a:t>added :</a:t>
            </a:r>
            <a:r>
              <a:rPr lang="en-US" sz="2600" dirty="0" smtClean="0">
                <a:solidFill>
                  <a:srgbClr val="FFC000"/>
                </a:solidFill>
                <a:cs typeface="Arial" panose="020B0604020202020204" pitchFamily="34" charset="0"/>
              </a:rPr>
              <a:t>Subject </a:t>
            </a:r>
            <a:r>
              <a:rPr lang="en-US" sz="2600" dirty="0">
                <a:solidFill>
                  <a:srgbClr val="FFC000"/>
                </a:solidFill>
                <a:cs typeface="Arial" panose="020B0604020202020204" pitchFamily="34" charset="0"/>
              </a:rPr>
              <a:t>to the requirements of section 2775.5(b), </a:t>
            </a:r>
            <a:r>
              <a:rPr lang="en-US" sz="2600" dirty="0">
                <a:cs typeface="Arial" panose="020B0604020202020204" pitchFamily="34" charset="0"/>
              </a:rPr>
              <a:t>the public shall have access to the RMP…”</a:t>
            </a:r>
          </a:p>
        </p:txBody>
      </p:sp>
      <p:sp>
        <p:nvSpPr>
          <p:cNvPr id="5" name="Title 1"/>
          <p:cNvSpPr txBox="1">
            <a:spLocks/>
          </p:cNvSpPr>
          <p:nvPr/>
        </p:nvSpPr>
        <p:spPr>
          <a:xfrm>
            <a:off x="40640" y="228598"/>
            <a:ext cx="9128760" cy="762002"/>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z="3600" spc="100" dirty="0" smtClean="0">
                <a:latin typeface="Segoe UI" panose="020B0502040204020203" pitchFamily="34" charset="0"/>
              </a:rPr>
              <a:t> </a:t>
            </a:r>
            <a:r>
              <a:rPr lang="en-US" sz="3600" spc="100" dirty="0" err="1" smtClean="0">
                <a:latin typeface="Segoe UI" panose="020B0502040204020203" pitchFamily="34" charset="0"/>
              </a:rPr>
              <a:t>CalARP</a:t>
            </a:r>
            <a:r>
              <a:rPr lang="en-US" sz="3600" spc="100" dirty="0" smtClean="0">
                <a:latin typeface="Segoe UI" panose="020B0502040204020203" pitchFamily="34" charset="0"/>
              </a:rPr>
              <a:t> Changes</a:t>
            </a:r>
            <a:endParaRPr lang="en-US" sz="3600" u="sng" spc="100" dirty="0">
              <a:latin typeface="Segoe UI" panose="020B0502040204020203" pitchFamily="34" charset="0"/>
            </a:endParaRPr>
          </a:p>
        </p:txBody>
      </p:sp>
    </p:spTree>
    <p:extLst>
      <p:ext uri="{BB962C8B-B14F-4D97-AF65-F5344CB8AC3E}">
        <p14:creationId xmlns:p14="http://schemas.microsoft.com/office/powerpoint/2010/main" val="16744895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D4AADD5-582A-479C-B947-3B77D729AD4D}" type="slidenum">
              <a:rPr lang="en-US" smtClean="0"/>
              <a:pPr>
                <a:defRPr/>
              </a:pPr>
              <a:t>42</a:t>
            </a:fld>
            <a:endParaRPr lang="en-US"/>
          </a:p>
        </p:txBody>
      </p:sp>
      <p:sp>
        <p:nvSpPr>
          <p:cNvPr id="3" name="Content Placeholder 2"/>
          <p:cNvSpPr>
            <a:spLocks noGrp="1"/>
          </p:cNvSpPr>
          <p:nvPr>
            <p:ph idx="4294967295"/>
          </p:nvPr>
        </p:nvSpPr>
        <p:spPr>
          <a:xfrm>
            <a:off x="990600" y="1143000"/>
            <a:ext cx="7772400" cy="2133600"/>
          </a:xfrm>
        </p:spPr>
        <p:txBody>
          <a:bodyPr>
            <a:noAutofit/>
          </a:bodyPr>
          <a:lstStyle/>
          <a:p>
            <a:pPr marL="68580" indent="0">
              <a:buNone/>
            </a:pPr>
            <a:r>
              <a:rPr lang="en-US" u="sng" dirty="0" smtClean="0">
                <a:cs typeface="Arial" panose="020B0604020202020204" pitchFamily="34" charset="0"/>
              </a:rPr>
              <a:t>Executive Summary</a:t>
            </a:r>
          </a:p>
          <a:p>
            <a:endParaRPr lang="en-US" sz="1000" dirty="0">
              <a:cs typeface="Arial" panose="020B0604020202020204" pitchFamily="34" charset="0"/>
            </a:endParaRPr>
          </a:p>
          <a:p>
            <a:r>
              <a:rPr lang="en-US" sz="2800" dirty="0" smtClean="0">
                <a:cs typeface="Arial" panose="020B0604020202020204" pitchFamily="34" charset="0"/>
              </a:rPr>
              <a:t> </a:t>
            </a:r>
            <a:r>
              <a:rPr lang="en-US" sz="2600" dirty="0">
                <a:cs typeface="Arial" panose="020B0604020202020204" pitchFamily="34" charset="0"/>
              </a:rPr>
              <a:t>RMP Executive Summary Component - §2745.3: </a:t>
            </a:r>
            <a:r>
              <a:rPr lang="en-US" sz="2600" dirty="0" smtClean="0">
                <a:cs typeface="Arial" panose="020B0604020202020204" pitchFamily="34" charset="0"/>
              </a:rPr>
              <a:t>Added : “The </a:t>
            </a:r>
            <a:r>
              <a:rPr lang="en-US" sz="2600" dirty="0">
                <a:cs typeface="Arial" panose="020B0604020202020204" pitchFamily="34" charset="0"/>
              </a:rPr>
              <a:t>owner or operator shall provide in the RMP, </a:t>
            </a:r>
            <a:r>
              <a:rPr lang="en-US" sz="2600" dirty="0">
                <a:solidFill>
                  <a:srgbClr val="FFC000"/>
                </a:solidFill>
                <a:cs typeface="Arial" panose="020B0604020202020204" pitchFamily="34" charset="0"/>
              </a:rPr>
              <a:t>for all Program levels</a:t>
            </a:r>
            <a:r>
              <a:rPr lang="en-US" sz="2600" dirty="0">
                <a:cs typeface="Arial" panose="020B0604020202020204" pitchFamily="34" charset="0"/>
              </a:rPr>
              <a:t>, an executive summary…” </a:t>
            </a:r>
          </a:p>
        </p:txBody>
      </p:sp>
      <p:sp>
        <p:nvSpPr>
          <p:cNvPr id="5" name="Title 1"/>
          <p:cNvSpPr txBox="1">
            <a:spLocks/>
          </p:cNvSpPr>
          <p:nvPr/>
        </p:nvSpPr>
        <p:spPr>
          <a:xfrm>
            <a:off x="40640" y="228598"/>
            <a:ext cx="9128760" cy="762002"/>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z="3600" spc="100" dirty="0" smtClean="0">
                <a:latin typeface="Segoe UI" panose="020B0502040204020203" pitchFamily="34" charset="0"/>
              </a:rPr>
              <a:t> </a:t>
            </a:r>
            <a:r>
              <a:rPr lang="en-US" sz="3600" spc="100" dirty="0" err="1" smtClean="0">
                <a:latin typeface="Segoe UI" panose="020B0502040204020203" pitchFamily="34" charset="0"/>
              </a:rPr>
              <a:t>CalARP</a:t>
            </a:r>
            <a:r>
              <a:rPr lang="en-US" sz="3600" spc="100" dirty="0" smtClean="0">
                <a:latin typeface="Segoe UI" panose="020B0502040204020203" pitchFamily="34" charset="0"/>
              </a:rPr>
              <a:t> Changes</a:t>
            </a:r>
            <a:endParaRPr lang="en-US" sz="3600" u="sng" spc="100" dirty="0">
              <a:latin typeface="Segoe UI" panose="020B0502040204020203" pitchFamily="34" charset="0"/>
            </a:endParaRPr>
          </a:p>
        </p:txBody>
      </p:sp>
    </p:spTree>
    <p:extLst>
      <p:ext uri="{BB962C8B-B14F-4D97-AF65-F5344CB8AC3E}">
        <p14:creationId xmlns:p14="http://schemas.microsoft.com/office/powerpoint/2010/main" val="25100697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fld id="{7BDB25CE-A5C4-4447-8D8D-B695EF9F954E}" type="slidenum">
              <a:rPr lang="en-US" altLang="en-US" sz="1200" b="1" smtClean="0">
                <a:latin typeface="Times New Roman" pitchFamily="18" charset="0"/>
              </a:rPr>
              <a:pPr eaLnBrk="1" hangingPunct="1">
                <a:spcBef>
                  <a:spcPct val="0"/>
                </a:spcBef>
                <a:buClrTx/>
                <a:buSzTx/>
                <a:buFontTx/>
                <a:buNone/>
              </a:pPr>
              <a:t>43</a:t>
            </a:fld>
            <a:endParaRPr lang="en-US" altLang="en-US" sz="1200" b="1" smtClean="0">
              <a:latin typeface="Times New Roman" pitchFamily="18" charset="0"/>
            </a:endParaRPr>
          </a:p>
        </p:txBody>
      </p:sp>
      <p:sp>
        <p:nvSpPr>
          <p:cNvPr id="2" name="Title 1"/>
          <p:cNvSpPr>
            <a:spLocks noGrp="1"/>
          </p:cNvSpPr>
          <p:nvPr>
            <p:ph type="title" idx="4294967295"/>
          </p:nvPr>
        </p:nvSpPr>
        <p:spPr>
          <a:xfrm>
            <a:off x="0" y="268288"/>
            <a:ext cx="8229600" cy="874712"/>
          </a:xfrm>
        </p:spPr>
        <p:txBody>
          <a:bodyPr>
            <a:normAutofit fontScale="90000"/>
          </a:bodyPr>
          <a:lstStyle/>
          <a:p>
            <a:pPr algn="ctr" eaLnBrk="1" hangingPunct="1">
              <a:defRPr/>
            </a:pPr>
            <a:r>
              <a:rPr lang="en-US" sz="3200" b="1" dirty="0" smtClean="0">
                <a:solidFill>
                  <a:schemeClr val="accent2">
                    <a:lumMod val="60000"/>
                    <a:lumOff val="40000"/>
                  </a:schemeClr>
                </a:solidFill>
                <a:effectLst>
                  <a:outerShdw blurRad="38100" dist="38100" dir="2700000" algn="tl">
                    <a:srgbClr val="000000">
                      <a:alpha val="43137"/>
                    </a:srgbClr>
                  </a:outerShdw>
                </a:effectLst>
                <a:latin typeface="Segoe UI Semibold" panose="020B0702040204020203" pitchFamily="34" charset="0"/>
              </a:rPr>
              <a:t>New timelines for Follow-up on Recommendations</a:t>
            </a:r>
            <a:endParaRPr lang="en-US" sz="3200" dirty="0">
              <a:solidFill>
                <a:schemeClr val="accent2">
                  <a:lumMod val="60000"/>
                  <a:lumOff val="40000"/>
                </a:schemeClr>
              </a:solidFill>
              <a:latin typeface="Segoe UI Semibold" panose="020B0702040204020203" pitchFamily="34" charset="0"/>
            </a:endParaRPr>
          </a:p>
        </p:txBody>
      </p:sp>
      <p:sp>
        <p:nvSpPr>
          <p:cNvPr id="3" name="Content Placeholder 2"/>
          <p:cNvSpPr>
            <a:spLocks noGrp="1"/>
          </p:cNvSpPr>
          <p:nvPr>
            <p:ph idx="4294967295"/>
          </p:nvPr>
        </p:nvSpPr>
        <p:spPr>
          <a:xfrm>
            <a:off x="0" y="1066800"/>
            <a:ext cx="8229600" cy="5410200"/>
          </a:xfrm>
        </p:spPr>
        <p:txBody>
          <a:bodyPr/>
          <a:lstStyle/>
          <a:p>
            <a:pPr eaLnBrk="1" hangingPunct="1">
              <a:spcBef>
                <a:spcPct val="50000"/>
              </a:spcBef>
              <a:buFont typeface="Wingdings" pitchFamily="2" charset="2"/>
              <a:buChar char="v"/>
              <a:defRPr/>
            </a:pPr>
            <a:r>
              <a:rPr lang="en-US" altLang="en-US" sz="2400" dirty="0" smtClean="0">
                <a:latin typeface="Arial" pitchFamily="34" charset="0"/>
              </a:rPr>
              <a:t>2015 </a:t>
            </a:r>
            <a:r>
              <a:rPr lang="en-US" altLang="en-US" sz="2400" dirty="0" err="1" smtClean="0">
                <a:latin typeface="Arial" pitchFamily="34" charset="0"/>
              </a:rPr>
              <a:t>CalARP</a:t>
            </a:r>
            <a:r>
              <a:rPr lang="en-US" altLang="en-US" sz="2400" dirty="0" smtClean="0">
                <a:latin typeface="Arial" pitchFamily="34" charset="0"/>
              </a:rPr>
              <a:t> regulations require SS to assign responsibility and inter into agreement with AA on a timetable for addressing the recommendations, otherwise the target date will be:</a:t>
            </a:r>
          </a:p>
          <a:p>
            <a:pPr lvl="1" eaLnBrk="1" hangingPunct="1">
              <a:spcBef>
                <a:spcPct val="50000"/>
              </a:spcBef>
              <a:buFont typeface="Arial" panose="020B0604020202020204" pitchFamily="34" charset="0"/>
              <a:buChar char="•"/>
              <a:defRPr/>
            </a:pPr>
            <a:r>
              <a:rPr lang="en-US" altLang="en-US" sz="2400" dirty="0" smtClean="0">
                <a:latin typeface="Arial" pitchFamily="34" charset="0"/>
              </a:rPr>
              <a:t>HR/PHA-</a:t>
            </a:r>
            <a:r>
              <a:rPr lang="en-US" altLang="en-US" sz="2400" dirty="0" smtClean="0">
                <a:solidFill>
                  <a:srgbClr val="FFC000"/>
                </a:solidFill>
                <a:latin typeface="Arial" pitchFamily="34" charset="0"/>
              </a:rPr>
              <a:t>2.5 years of performing the PHA, or the next planned turnaround for those items requiring a turnaround </a:t>
            </a:r>
          </a:p>
          <a:p>
            <a:pPr lvl="1" eaLnBrk="1" hangingPunct="1">
              <a:spcBef>
                <a:spcPct val="50000"/>
              </a:spcBef>
              <a:buFont typeface="Arial" panose="020B0604020202020204" pitchFamily="34" charset="0"/>
              <a:buChar char="•"/>
              <a:defRPr/>
            </a:pPr>
            <a:r>
              <a:rPr lang="en-US" altLang="en-US" sz="2400" dirty="0" smtClean="0">
                <a:latin typeface="Arial" pitchFamily="34" charset="0"/>
              </a:rPr>
              <a:t>Compliance Audit-</a:t>
            </a:r>
            <a:r>
              <a:rPr lang="en-US" altLang="en-US" sz="2400" dirty="0" smtClean="0">
                <a:solidFill>
                  <a:srgbClr val="FFC000"/>
                </a:solidFill>
                <a:latin typeface="Arial" pitchFamily="34" charset="0"/>
              </a:rPr>
              <a:t>1.5 year after performing the compliance audit, or the next planned turnaround for items requiring a turnaround  </a:t>
            </a:r>
          </a:p>
          <a:p>
            <a:pPr lvl="1" eaLnBrk="1" hangingPunct="1">
              <a:spcBef>
                <a:spcPct val="50000"/>
              </a:spcBef>
              <a:buFont typeface="Arial" panose="020B0604020202020204" pitchFamily="34" charset="0"/>
              <a:buChar char="•"/>
              <a:defRPr/>
            </a:pPr>
            <a:r>
              <a:rPr lang="en-US" altLang="en-US" sz="2400" dirty="0" smtClean="0">
                <a:latin typeface="Arial" pitchFamily="34" charset="0"/>
              </a:rPr>
              <a:t>Incident Investigations-</a:t>
            </a:r>
            <a:r>
              <a:rPr lang="en-US" altLang="en-US" sz="2400" dirty="0" smtClean="0">
                <a:solidFill>
                  <a:srgbClr val="FFC000"/>
                </a:solidFill>
                <a:latin typeface="Arial" pitchFamily="34" charset="0"/>
              </a:rPr>
              <a:t>1.5 year after completion of incident investigation, or 2 years after the date of incident, whichever is the earliest of the two. </a:t>
            </a:r>
          </a:p>
          <a:p>
            <a:pPr marL="65087" indent="0" eaLnBrk="1" hangingPunct="1">
              <a:buFont typeface="Wingdings 2" pitchFamily="18" charset="2"/>
              <a:buNone/>
              <a:defRPr/>
            </a:pPr>
            <a:endParaRPr lang="en-US" dirty="0"/>
          </a:p>
        </p:txBody>
      </p:sp>
    </p:spTree>
    <p:extLst>
      <p:ext uri="{BB962C8B-B14F-4D97-AF65-F5344CB8AC3E}">
        <p14:creationId xmlns:p14="http://schemas.microsoft.com/office/powerpoint/2010/main" val="38264063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D4AADD5-582A-479C-B947-3B77D729AD4D}" type="slidenum">
              <a:rPr lang="en-US" smtClean="0"/>
              <a:pPr>
                <a:defRPr/>
              </a:pPr>
              <a:t>44</a:t>
            </a:fld>
            <a:endParaRPr lang="en-US"/>
          </a:p>
        </p:txBody>
      </p:sp>
      <p:sp>
        <p:nvSpPr>
          <p:cNvPr id="3" name="Content Placeholder 2"/>
          <p:cNvSpPr>
            <a:spLocks noGrp="1"/>
          </p:cNvSpPr>
          <p:nvPr>
            <p:ph idx="4294967295"/>
          </p:nvPr>
        </p:nvSpPr>
        <p:spPr>
          <a:xfrm>
            <a:off x="457200" y="1143000"/>
            <a:ext cx="8610600" cy="5791200"/>
          </a:xfrm>
        </p:spPr>
        <p:txBody>
          <a:bodyPr>
            <a:noAutofit/>
          </a:bodyPr>
          <a:lstStyle/>
          <a:p>
            <a:pPr marL="68580" indent="0">
              <a:buNone/>
            </a:pPr>
            <a:r>
              <a:rPr lang="en-US" u="sng" dirty="0" smtClean="0">
                <a:cs typeface="Arial" panose="020B0604020202020204" pitchFamily="34" charset="0"/>
              </a:rPr>
              <a:t>Hazard  Review</a:t>
            </a:r>
          </a:p>
          <a:p>
            <a:pPr marL="68580" indent="0">
              <a:buNone/>
            </a:pPr>
            <a:endParaRPr lang="en-US" sz="1000" b="1" u="sng" dirty="0" smtClean="0">
              <a:latin typeface="Arial" panose="020B0604020202020204"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rPr>
              <a:t>§2755.2(c): added </a:t>
            </a:r>
            <a:r>
              <a:rPr lang="en-US" sz="2600" dirty="0">
                <a:latin typeface="Arial" panose="020B0604020202020204" pitchFamily="34" charset="0"/>
                <a:cs typeface="Arial" panose="020B0604020202020204" pitchFamily="34" charset="0"/>
              </a:rPr>
              <a:t>“…</a:t>
            </a:r>
            <a:r>
              <a:rPr lang="en-US" sz="2600" dirty="0">
                <a:solidFill>
                  <a:srgbClr val="FFC000"/>
                </a:solidFill>
                <a:latin typeface="Arial" panose="020B0604020202020204" pitchFamily="34" charset="0"/>
                <a:cs typeface="Arial" panose="020B0604020202020204" pitchFamily="34" charset="0"/>
              </a:rPr>
              <a:t>The hazard review shall be performed by a team familiar with process operations and shall include at least one employee who has experience and knowledge specific to the process being reviewed…” </a:t>
            </a:r>
            <a:endParaRPr lang="en-US" sz="2600" dirty="0" smtClean="0">
              <a:solidFill>
                <a:srgbClr val="FFC000"/>
              </a:solidFill>
              <a:latin typeface="Arial" panose="020B0604020202020204" pitchFamily="34" charset="0"/>
              <a:cs typeface="Arial" panose="020B0604020202020204" pitchFamily="34" charset="0"/>
            </a:endParaRPr>
          </a:p>
          <a:p>
            <a:pPr marL="411480" lvl="1" indent="-342900">
              <a:spcBef>
                <a:spcPts val="700"/>
              </a:spcBef>
              <a:buClr>
                <a:schemeClr val="tx2"/>
              </a:buClr>
              <a:buSzPct val="95000"/>
              <a:buFont typeface="Wingdings"/>
              <a:buChar char=""/>
            </a:pP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2755.2(e): </a:t>
            </a:r>
            <a:r>
              <a:rPr lang="en-US" altLang="en-US" dirty="0" smtClean="0">
                <a:latin typeface="Arial" pitchFamily="34" charset="0"/>
                <a:cs typeface="Arial" panose="020B0604020202020204" pitchFamily="34" charset="0"/>
              </a:rPr>
              <a:t>added deadline -</a:t>
            </a:r>
            <a:r>
              <a:rPr lang="en-US" altLang="en-US" dirty="0" smtClean="0">
                <a:solidFill>
                  <a:srgbClr val="FFC000"/>
                </a:solidFill>
                <a:latin typeface="Arial" pitchFamily="34" charset="0"/>
                <a:cs typeface="Arial" panose="020B0604020202020204" pitchFamily="34" charset="0"/>
              </a:rPr>
              <a:t>2.5 </a:t>
            </a:r>
            <a:r>
              <a:rPr lang="en-US" altLang="en-US" dirty="0">
                <a:solidFill>
                  <a:srgbClr val="FFC000"/>
                </a:solidFill>
                <a:latin typeface="Arial" pitchFamily="34" charset="0"/>
                <a:cs typeface="Arial" panose="020B0604020202020204" pitchFamily="34" charset="0"/>
              </a:rPr>
              <a:t>years of performing the </a:t>
            </a:r>
            <a:r>
              <a:rPr lang="en-US" altLang="en-US" dirty="0" smtClean="0">
                <a:solidFill>
                  <a:srgbClr val="FFC000"/>
                </a:solidFill>
                <a:latin typeface="Arial" pitchFamily="34" charset="0"/>
                <a:cs typeface="Arial" panose="020B0604020202020204" pitchFamily="34" charset="0"/>
              </a:rPr>
              <a:t>HA</a:t>
            </a:r>
            <a:r>
              <a:rPr lang="en-US" altLang="en-US" dirty="0">
                <a:solidFill>
                  <a:srgbClr val="FFC000"/>
                </a:solidFill>
                <a:latin typeface="Arial" pitchFamily="34" charset="0"/>
                <a:cs typeface="Arial" panose="020B0604020202020204" pitchFamily="34" charset="0"/>
              </a:rPr>
              <a:t>, or the next planned turnaround for those items requiring a </a:t>
            </a:r>
            <a:r>
              <a:rPr lang="en-US" altLang="en-US" dirty="0" smtClean="0">
                <a:solidFill>
                  <a:srgbClr val="FFC000"/>
                </a:solidFill>
                <a:latin typeface="Arial" pitchFamily="34" charset="0"/>
                <a:cs typeface="Arial" panose="020B0604020202020204" pitchFamily="34" charset="0"/>
              </a:rPr>
              <a:t>turnaround.</a:t>
            </a:r>
            <a:endParaRPr lang="en-US" altLang="en-US" dirty="0">
              <a:solidFill>
                <a:srgbClr val="FFC000"/>
              </a:solidFill>
              <a:latin typeface="Arial"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rPr>
              <a:t>Added: </a:t>
            </a:r>
            <a:r>
              <a:rPr lang="en-US" sz="2600" dirty="0" smtClean="0">
                <a:solidFill>
                  <a:srgbClr val="FFC000"/>
                </a:solidFill>
                <a:latin typeface="Arial" panose="020B0604020202020204" pitchFamily="34" charset="0"/>
                <a:cs typeface="Arial" panose="020B0604020202020204" pitchFamily="34" charset="0"/>
              </a:rPr>
              <a:t>Final  </a:t>
            </a:r>
            <a:r>
              <a:rPr lang="en-US" sz="2600" dirty="0">
                <a:solidFill>
                  <a:srgbClr val="FFC000"/>
                </a:solidFill>
                <a:latin typeface="Arial" panose="020B0604020202020204" pitchFamily="34" charset="0"/>
                <a:cs typeface="Arial" panose="020B0604020202020204" pitchFamily="34" charset="0"/>
              </a:rPr>
              <a:t>resolution </a:t>
            </a:r>
            <a:r>
              <a:rPr lang="en-US" sz="2600" dirty="0" smtClean="0">
                <a:solidFill>
                  <a:srgbClr val="FFC000"/>
                </a:solidFill>
                <a:latin typeface="Arial" panose="020B0604020202020204" pitchFamily="34" charset="0"/>
                <a:cs typeface="Arial" panose="020B0604020202020204" pitchFamily="34" charset="0"/>
              </a:rPr>
              <a:t>and completion date on </a:t>
            </a:r>
            <a:r>
              <a:rPr lang="en-US" sz="2600" dirty="0">
                <a:solidFill>
                  <a:srgbClr val="FFC000"/>
                </a:solidFill>
                <a:latin typeface="Arial" panose="020B0604020202020204" pitchFamily="34" charset="0"/>
                <a:cs typeface="Arial" panose="020B0604020202020204" pitchFamily="34" charset="0"/>
              </a:rPr>
              <a:t>any deficiencies found during </a:t>
            </a:r>
            <a:r>
              <a:rPr lang="en-US" sz="2600" dirty="0" smtClean="0">
                <a:solidFill>
                  <a:srgbClr val="FFC000"/>
                </a:solidFill>
                <a:latin typeface="Arial" panose="020B0604020202020204" pitchFamily="34" charset="0"/>
                <a:cs typeface="Arial" panose="020B0604020202020204" pitchFamily="34" charset="0"/>
              </a:rPr>
              <a:t>HR </a:t>
            </a:r>
            <a:r>
              <a:rPr lang="en-US" sz="2600" dirty="0">
                <a:solidFill>
                  <a:srgbClr val="FFC000"/>
                </a:solidFill>
                <a:latin typeface="Arial" panose="020B0604020202020204" pitchFamily="34" charset="0"/>
                <a:cs typeface="Arial" panose="020B0604020202020204" pitchFamily="34" charset="0"/>
              </a:rPr>
              <a:t>must </a:t>
            </a:r>
            <a:r>
              <a:rPr lang="en-US" sz="2600" dirty="0" smtClean="0">
                <a:solidFill>
                  <a:srgbClr val="FFC000"/>
                </a:solidFill>
                <a:latin typeface="Arial" panose="020B0604020202020204" pitchFamily="34" charset="0"/>
                <a:cs typeface="Arial" panose="020B0604020202020204" pitchFamily="34" charset="0"/>
              </a:rPr>
              <a:t>document. </a:t>
            </a:r>
          </a:p>
        </p:txBody>
      </p:sp>
      <p:sp>
        <p:nvSpPr>
          <p:cNvPr id="5" name="Title 1"/>
          <p:cNvSpPr txBox="1">
            <a:spLocks/>
          </p:cNvSpPr>
          <p:nvPr/>
        </p:nvSpPr>
        <p:spPr>
          <a:xfrm>
            <a:off x="40640" y="228598"/>
            <a:ext cx="9128760" cy="762002"/>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z="3600" spc="100" dirty="0" smtClean="0">
                <a:latin typeface="Segoe UI" panose="020B0502040204020203" pitchFamily="34" charset="0"/>
              </a:rPr>
              <a:t> </a:t>
            </a:r>
            <a:r>
              <a:rPr lang="en-US" sz="3600" spc="100" dirty="0" err="1" smtClean="0">
                <a:latin typeface="Segoe UI" panose="020B0502040204020203" pitchFamily="34" charset="0"/>
              </a:rPr>
              <a:t>CalARP</a:t>
            </a:r>
            <a:r>
              <a:rPr lang="en-US" sz="3600" spc="100" dirty="0" smtClean="0">
                <a:latin typeface="Segoe UI" panose="020B0502040204020203" pitchFamily="34" charset="0"/>
              </a:rPr>
              <a:t> Changes</a:t>
            </a:r>
            <a:endParaRPr lang="en-US" sz="3600" u="sng" spc="100" dirty="0">
              <a:latin typeface="Segoe UI" panose="020B0502040204020203" pitchFamily="34" charset="0"/>
            </a:endParaRPr>
          </a:p>
        </p:txBody>
      </p:sp>
    </p:spTree>
    <p:extLst>
      <p:ext uri="{BB962C8B-B14F-4D97-AF65-F5344CB8AC3E}">
        <p14:creationId xmlns:p14="http://schemas.microsoft.com/office/powerpoint/2010/main" val="39571755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D4AADD5-582A-479C-B947-3B77D729AD4D}" type="slidenum">
              <a:rPr lang="en-US" smtClean="0"/>
              <a:pPr>
                <a:defRPr/>
              </a:pPr>
              <a:t>45</a:t>
            </a:fld>
            <a:endParaRPr lang="en-US"/>
          </a:p>
        </p:txBody>
      </p:sp>
      <p:sp>
        <p:nvSpPr>
          <p:cNvPr id="3" name="Content Placeholder 2"/>
          <p:cNvSpPr>
            <a:spLocks noGrp="1"/>
          </p:cNvSpPr>
          <p:nvPr>
            <p:ph idx="4294967295"/>
          </p:nvPr>
        </p:nvSpPr>
        <p:spPr>
          <a:xfrm>
            <a:off x="457200" y="1143000"/>
            <a:ext cx="8610600" cy="5029200"/>
          </a:xfrm>
        </p:spPr>
        <p:txBody>
          <a:bodyPr>
            <a:noAutofit/>
          </a:bodyPr>
          <a:lstStyle/>
          <a:p>
            <a:pPr marL="68580" indent="0">
              <a:buNone/>
            </a:pPr>
            <a:r>
              <a:rPr lang="en-US" u="sng" dirty="0">
                <a:cs typeface="Arial" panose="020B0604020202020204" pitchFamily="34" charset="0"/>
              </a:rPr>
              <a:t>Hazard  Review (</a:t>
            </a:r>
            <a:r>
              <a:rPr lang="en-US" u="sng" dirty="0" err="1">
                <a:cs typeface="Arial" panose="020B0604020202020204" pitchFamily="34" charset="0"/>
              </a:rPr>
              <a:t>cont</a:t>
            </a:r>
            <a:r>
              <a:rPr lang="en-US" u="sng" dirty="0">
                <a:cs typeface="Arial" panose="020B0604020202020204" pitchFamily="34" charset="0"/>
              </a:rPr>
              <a:t>’)</a:t>
            </a:r>
          </a:p>
          <a:p>
            <a:pPr marL="68580" indent="0">
              <a:buNone/>
            </a:pPr>
            <a:endParaRPr lang="en-US" sz="1000" b="1" u="sng" dirty="0" smtClean="0">
              <a:cs typeface="Arial" panose="020B0604020202020204" pitchFamily="34" charset="0"/>
            </a:endParaRPr>
          </a:p>
          <a:p>
            <a:r>
              <a:rPr lang="en-US" sz="2600" dirty="0">
                <a:latin typeface="Arial" panose="020B0604020202020204" pitchFamily="34" charset="0"/>
                <a:cs typeface="Arial" panose="020B0604020202020204" pitchFamily="34" charset="0"/>
              </a:rPr>
              <a:t>§2755.2(f): “The hazard review shall be updated </a:t>
            </a:r>
            <a:r>
              <a:rPr lang="en-US" sz="2600" dirty="0">
                <a:solidFill>
                  <a:srgbClr val="FFC000"/>
                </a:solidFill>
                <a:latin typeface="Arial" panose="020B0604020202020204" pitchFamily="34" charset="0"/>
                <a:cs typeface="Arial" panose="020B0604020202020204" pitchFamily="34" charset="0"/>
              </a:rPr>
              <a:t>and revalidated</a:t>
            </a:r>
            <a:r>
              <a:rPr lang="en-US" sz="2600" dirty="0">
                <a:latin typeface="Arial" panose="020B0604020202020204" pitchFamily="34" charset="0"/>
                <a:cs typeface="Arial" panose="020B0604020202020204" pitchFamily="34" charset="0"/>
              </a:rPr>
              <a:t>…” </a:t>
            </a:r>
          </a:p>
          <a:p>
            <a:r>
              <a:rPr lang="en-US" sz="2600" dirty="0" smtClean="0">
                <a:cs typeface="Arial" panose="020B0604020202020204" pitchFamily="34" charset="0"/>
              </a:rPr>
              <a:t> </a:t>
            </a:r>
            <a:r>
              <a:rPr lang="en-US" sz="2600" dirty="0">
                <a:cs typeface="Arial" panose="020B0604020202020204" pitchFamily="34" charset="0"/>
              </a:rPr>
              <a:t>Added §2755.2(g): </a:t>
            </a:r>
            <a:r>
              <a:rPr lang="en-US" sz="2600" dirty="0">
                <a:solidFill>
                  <a:srgbClr val="FFC000"/>
                </a:solidFill>
                <a:cs typeface="Arial" panose="020B0604020202020204" pitchFamily="34" charset="0"/>
              </a:rPr>
              <a:t>“A hazard review may be revalidated only once between full hazard reviews, unless the AA agrees in writing that a full hazard review is unwarranted.” </a:t>
            </a:r>
            <a:endParaRPr lang="en-US" sz="2600" dirty="0" smtClean="0">
              <a:solidFill>
                <a:srgbClr val="FFC000"/>
              </a:solidFill>
              <a:cs typeface="Arial" panose="020B0604020202020204" pitchFamily="34" charset="0"/>
            </a:endParaRPr>
          </a:p>
          <a:p>
            <a:r>
              <a:rPr lang="en-US" sz="2600" dirty="0" smtClean="0">
                <a:cs typeface="Arial" panose="020B0604020202020204" pitchFamily="34" charset="0"/>
              </a:rPr>
              <a:t> </a:t>
            </a:r>
            <a:r>
              <a:rPr lang="en-US" sz="2600" dirty="0">
                <a:cs typeface="Arial" panose="020B0604020202020204" pitchFamily="34" charset="0"/>
              </a:rPr>
              <a:t>Added §2755.2(h): </a:t>
            </a:r>
            <a:r>
              <a:rPr lang="en-US" sz="2600" dirty="0">
                <a:solidFill>
                  <a:srgbClr val="FFC000"/>
                </a:solidFill>
                <a:cs typeface="Arial" panose="020B0604020202020204" pitchFamily="34" charset="0"/>
              </a:rPr>
              <a:t>“The owner or operator shall retain hazard reviews and updates or revalidations for each process covered by this section, as well as the documented resolution of recommendations described in (e) for the life of the process</a:t>
            </a:r>
            <a:r>
              <a:rPr lang="en-US" sz="2600" dirty="0">
                <a:cs typeface="Arial" panose="020B0604020202020204" pitchFamily="34" charset="0"/>
              </a:rPr>
              <a:t>.”</a:t>
            </a:r>
          </a:p>
        </p:txBody>
      </p:sp>
      <p:sp>
        <p:nvSpPr>
          <p:cNvPr id="5" name="Title 1"/>
          <p:cNvSpPr txBox="1">
            <a:spLocks/>
          </p:cNvSpPr>
          <p:nvPr/>
        </p:nvSpPr>
        <p:spPr>
          <a:xfrm>
            <a:off x="40640" y="228598"/>
            <a:ext cx="9128760" cy="762002"/>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z="3600" spc="100" dirty="0" smtClean="0">
                <a:latin typeface="Segoe UI" panose="020B0502040204020203" pitchFamily="34" charset="0"/>
              </a:rPr>
              <a:t> </a:t>
            </a:r>
            <a:r>
              <a:rPr lang="en-US" sz="3600" spc="100" dirty="0" err="1" smtClean="0">
                <a:latin typeface="Segoe UI" panose="020B0502040204020203" pitchFamily="34" charset="0"/>
              </a:rPr>
              <a:t>CalARP</a:t>
            </a:r>
            <a:r>
              <a:rPr lang="en-US" sz="3600" spc="100" dirty="0" smtClean="0">
                <a:latin typeface="Segoe UI" panose="020B0502040204020203" pitchFamily="34" charset="0"/>
              </a:rPr>
              <a:t> Changes</a:t>
            </a:r>
            <a:endParaRPr lang="en-US" sz="3600" u="sng" spc="100" dirty="0">
              <a:latin typeface="Segoe UI" panose="020B0502040204020203" pitchFamily="34" charset="0"/>
            </a:endParaRPr>
          </a:p>
        </p:txBody>
      </p:sp>
    </p:spTree>
    <p:extLst>
      <p:ext uri="{BB962C8B-B14F-4D97-AF65-F5344CB8AC3E}">
        <p14:creationId xmlns:p14="http://schemas.microsoft.com/office/powerpoint/2010/main" val="27221542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D4AADD5-582A-479C-B947-3B77D729AD4D}" type="slidenum">
              <a:rPr lang="en-US" smtClean="0"/>
              <a:pPr>
                <a:defRPr/>
              </a:pPr>
              <a:t>46</a:t>
            </a:fld>
            <a:endParaRPr lang="en-US"/>
          </a:p>
        </p:txBody>
      </p:sp>
      <p:sp>
        <p:nvSpPr>
          <p:cNvPr id="3" name="Content Placeholder 2"/>
          <p:cNvSpPr>
            <a:spLocks noGrp="1"/>
          </p:cNvSpPr>
          <p:nvPr>
            <p:ph idx="4294967295"/>
          </p:nvPr>
        </p:nvSpPr>
        <p:spPr>
          <a:xfrm>
            <a:off x="533400" y="1143000"/>
            <a:ext cx="7772400" cy="2895600"/>
          </a:xfrm>
        </p:spPr>
        <p:txBody>
          <a:bodyPr>
            <a:normAutofit fontScale="92500"/>
          </a:bodyPr>
          <a:lstStyle/>
          <a:p>
            <a:pPr marL="68580" indent="0">
              <a:buNone/>
            </a:pPr>
            <a:r>
              <a:rPr lang="en-US" u="sng" dirty="0" smtClean="0"/>
              <a:t>Operating Procedures</a:t>
            </a:r>
          </a:p>
          <a:p>
            <a:pPr marL="68580" indent="0">
              <a:buNone/>
            </a:pPr>
            <a:endParaRPr lang="en-US" sz="1000" dirty="0" smtClean="0"/>
          </a:p>
          <a:p>
            <a:r>
              <a:rPr lang="en-US" sz="2600" dirty="0" smtClean="0"/>
              <a:t>§</a:t>
            </a:r>
            <a:r>
              <a:rPr lang="en-US" sz="2600" dirty="0"/>
              <a:t>2755.3(c) changed to read: “The owner or operator shall ensure that the operating procedures </a:t>
            </a:r>
            <a:r>
              <a:rPr lang="en-US" sz="2600" dirty="0">
                <a:solidFill>
                  <a:srgbClr val="FFC000"/>
                </a:solidFill>
              </a:rPr>
              <a:t>are developed and/or updated, as necessary, to reflect current practice, or whenever the tasks or steps to perform on the covered process are found to be inadequate or inaccurate.”</a:t>
            </a:r>
          </a:p>
        </p:txBody>
      </p:sp>
      <p:sp>
        <p:nvSpPr>
          <p:cNvPr id="5" name="Title 1"/>
          <p:cNvSpPr txBox="1">
            <a:spLocks/>
          </p:cNvSpPr>
          <p:nvPr/>
        </p:nvSpPr>
        <p:spPr>
          <a:xfrm>
            <a:off x="40640" y="228598"/>
            <a:ext cx="9128760" cy="762002"/>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z="3600" spc="100" dirty="0" smtClean="0">
                <a:latin typeface="Segoe UI" panose="020B0502040204020203" pitchFamily="34" charset="0"/>
              </a:rPr>
              <a:t> </a:t>
            </a:r>
            <a:r>
              <a:rPr lang="en-US" sz="3600" spc="100" dirty="0" err="1" smtClean="0">
                <a:latin typeface="Segoe UI" panose="020B0502040204020203" pitchFamily="34" charset="0"/>
              </a:rPr>
              <a:t>CalARP</a:t>
            </a:r>
            <a:r>
              <a:rPr lang="en-US" sz="3600" spc="100" dirty="0" smtClean="0">
                <a:latin typeface="Segoe UI" panose="020B0502040204020203" pitchFamily="34" charset="0"/>
              </a:rPr>
              <a:t> Changes</a:t>
            </a:r>
            <a:endParaRPr lang="en-US" sz="3600" u="sng" spc="100" dirty="0">
              <a:latin typeface="Segoe UI" panose="020B0502040204020203" pitchFamily="34" charset="0"/>
            </a:endParaRPr>
          </a:p>
        </p:txBody>
      </p:sp>
    </p:spTree>
    <p:extLst>
      <p:ext uri="{BB962C8B-B14F-4D97-AF65-F5344CB8AC3E}">
        <p14:creationId xmlns:p14="http://schemas.microsoft.com/office/powerpoint/2010/main" val="34073537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D4AADD5-582A-479C-B947-3B77D729AD4D}" type="slidenum">
              <a:rPr lang="en-US" smtClean="0"/>
              <a:pPr>
                <a:defRPr/>
              </a:pPr>
              <a:t>47</a:t>
            </a:fld>
            <a:endParaRPr lang="en-US"/>
          </a:p>
        </p:txBody>
      </p:sp>
      <p:sp>
        <p:nvSpPr>
          <p:cNvPr id="3" name="Content Placeholder 2"/>
          <p:cNvSpPr>
            <a:spLocks noGrp="1"/>
          </p:cNvSpPr>
          <p:nvPr>
            <p:ph idx="4294967295"/>
          </p:nvPr>
        </p:nvSpPr>
        <p:spPr>
          <a:xfrm>
            <a:off x="533400" y="1143000"/>
            <a:ext cx="7772400" cy="4572000"/>
          </a:xfrm>
        </p:spPr>
        <p:txBody>
          <a:bodyPr>
            <a:normAutofit/>
          </a:bodyPr>
          <a:lstStyle/>
          <a:p>
            <a:pPr marL="68580" indent="0">
              <a:buNone/>
            </a:pPr>
            <a:r>
              <a:rPr lang="en-US" u="sng" dirty="0" smtClean="0"/>
              <a:t>Training</a:t>
            </a:r>
          </a:p>
          <a:p>
            <a:pPr marL="68580" indent="0">
              <a:buNone/>
            </a:pPr>
            <a:endParaRPr lang="en-US" sz="1000" u="sng" dirty="0" smtClean="0"/>
          </a:p>
          <a:p>
            <a:r>
              <a:rPr lang="en-US" sz="2600" dirty="0" smtClean="0"/>
              <a:t>§</a:t>
            </a:r>
            <a:r>
              <a:rPr lang="en-US" sz="2600" dirty="0"/>
              <a:t>2755.4(d): </a:t>
            </a:r>
            <a:r>
              <a:rPr lang="en-US" sz="2600" dirty="0" smtClean="0"/>
              <a:t> added“…</a:t>
            </a:r>
            <a:r>
              <a:rPr lang="en-US" sz="2600" dirty="0"/>
              <a:t>operators are trained in any updated or new procedures prior </a:t>
            </a:r>
            <a:r>
              <a:rPr lang="en-US" sz="2600" dirty="0">
                <a:solidFill>
                  <a:srgbClr val="FFC000"/>
                </a:solidFill>
              </a:rPr>
              <a:t>to needing to use the procedures</a:t>
            </a:r>
            <a:r>
              <a:rPr lang="en-US" sz="2600" dirty="0" smtClean="0">
                <a:solidFill>
                  <a:srgbClr val="FFC000"/>
                </a:solidFill>
              </a:rPr>
              <a:t>.” </a:t>
            </a:r>
            <a:r>
              <a:rPr lang="en-US" sz="2600" dirty="0" smtClean="0"/>
              <a:t>in place of “operators trained in any updated or new procedures prior to start up of a process  after a major change” </a:t>
            </a:r>
            <a:r>
              <a:rPr lang="en-US" sz="2600" dirty="0" smtClean="0">
                <a:solidFill>
                  <a:srgbClr val="FFC000"/>
                </a:solidFill>
              </a:rPr>
              <a:t>:</a:t>
            </a:r>
          </a:p>
          <a:p>
            <a:r>
              <a:rPr lang="en-US" sz="2600" dirty="0" smtClean="0"/>
              <a:t> Added </a:t>
            </a:r>
            <a:r>
              <a:rPr lang="en-US" sz="2600" dirty="0"/>
              <a:t>§2755.4(e</a:t>
            </a:r>
            <a:r>
              <a:rPr lang="en-US" sz="2600" dirty="0">
                <a:solidFill>
                  <a:srgbClr val="FF9900"/>
                </a:solidFill>
              </a:rPr>
              <a:t>): </a:t>
            </a:r>
            <a:r>
              <a:rPr lang="en-US" sz="2600" dirty="0">
                <a:solidFill>
                  <a:srgbClr val="FFC000"/>
                </a:solidFill>
              </a:rPr>
              <a:t>“The owner or operator shall document initial and refresher training for each employee.”</a:t>
            </a:r>
          </a:p>
        </p:txBody>
      </p:sp>
      <p:sp>
        <p:nvSpPr>
          <p:cNvPr id="5" name="Title 1"/>
          <p:cNvSpPr txBox="1">
            <a:spLocks/>
          </p:cNvSpPr>
          <p:nvPr/>
        </p:nvSpPr>
        <p:spPr>
          <a:xfrm>
            <a:off x="40640" y="228598"/>
            <a:ext cx="9128760" cy="762002"/>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z="3600" spc="100" dirty="0" smtClean="0">
                <a:latin typeface="Segoe UI" panose="020B0502040204020203" pitchFamily="34" charset="0"/>
              </a:rPr>
              <a:t> </a:t>
            </a:r>
            <a:r>
              <a:rPr lang="en-US" sz="3600" spc="100" dirty="0" err="1" smtClean="0">
                <a:latin typeface="Segoe UI" panose="020B0502040204020203" pitchFamily="34" charset="0"/>
              </a:rPr>
              <a:t>CalARP</a:t>
            </a:r>
            <a:r>
              <a:rPr lang="en-US" sz="3600" spc="100" dirty="0" smtClean="0">
                <a:latin typeface="Segoe UI" panose="020B0502040204020203" pitchFamily="34" charset="0"/>
              </a:rPr>
              <a:t> Changes</a:t>
            </a:r>
            <a:endParaRPr lang="en-US" sz="3600" u="sng" spc="100" dirty="0">
              <a:latin typeface="Segoe UI" panose="020B0502040204020203" pitchFamily="34" charset="0"/>
            </a:endParaRPr>
          </a:p>
        </p:txBody>
      </p:sp>
    </p:spTree>
    <p:extLst>
      <p:ext uri="{BB962C8B-B14F-4D97-AF65-F5344CB8AC3E}">
        <p14:creationId xmlns:p14="http://schemas.microsoft.com/office/powerpoint/2010/main" val="31856007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D4AADD5-582A-479C-B947-3B77D729AD4D}" type="slidenum">
              <a:rPr lang="en-US" smtClean="0"/>
              <a:pPr>
                <a:defRPr/>
              </a:pPr>
              <a:t>48</a:t>
            </a:fld>
            <a:endParaRPr lang="en-US"/>
          </a:p>
        </p:txBody>
      </p:sp>
      <p:sp>
        <p:nvSpPr>
          <p:cNvPr id="3" name="Content Placeholder 2"/>
          <p:cNvSpPr>
            <a:spLocks noGrp="1"/>
          </p:cNvSpPr>
          <p:nvPr>
            <p:ph idx="4294967295"/>
          </p:nvPr>
        </p:nvSpPr>
        <p:spPr>
          <a:xfrm>
            <a:off x="533400" y="1143000"/>
            <a:ext cx="7772400" cy="5181600"/>
          </a:xfrm>
        </p:spPr>
        <p:txBody>
          <a:bodyPr>
            <a:noAutofit/>
          </a:bodyPr>
          <a:lstStyle/>
          <a:p>
            <a:pPr marL="68580" indent="0">
              <a:buNone/>
            </a:pPr>
            <a:r>
              <a:rPr lang="en-US" u="sng" dirty="0"/>
              <a:t>Maintenance/Mechanical </a:t>
            </a:r>
            <a:r>
              <a:rPr lang="en-US" u="sng" dirty="0" smtClean="0"/>
              <a:t>Integrity</a:t>
            </a:r>
          </a:p>
          <a:p>
            <a:pPr marL="68580" indent="0">
              <a:buNone/>
            </a:pPr>
            <a:endParaRPr lang="en-US" sz="1100" u="sng" dirty="0" smtClean="0"/>
          </a:p>
          <a:p>
            <a:r>
              <a:rPr lang="en-US" sz="2600" dirty="0" smtClean="0"/>
              <a:t> </a:t>
            </a:r>
            <a:r>
              <a:rPr lang="en-US" sz="2600" dirty="0"/>
              <a:t>§2755.5(a) </a:t>
            </a:r>
            <a:r>
              <a:rPr lang="en-US" sz="2600" dirty="0" smtClean="0"/>
              <a:t>includes a language </a:t>
            </a:r>
            <a:r>
              <a:rPr lang="en-US" sz="2600" dirty="0"/>
              <a:t>for owners/operators to have written procedures</a:t>
            </a:r>
            <a:r>
              <a:rPr lang="en-US" sz="2600" dirty="0" smtClean="0"/>
              <a:t>.</a:t>
            </a:r>
          </a:p>
          <a:p>
            <a:r>
              <a:rPr lang="en-US" sz="2600" dirty="0" smtClean="0"/>
              <a:t> §</a:t>
            </a:r>
            <a:r>
              <a:rPr lang="en-US" sz="2600" dirty="0"/>
              <a:t>2755.5(c) </a:t>
            </a:r>
            <a:r>
              <a:rPr lang="en-US" sz="2600" dirty="0" smtClean="0"/>
              <a:t>changed to read</a:t>
            </a:r>
            <a:r>
              <a:rPr lang="en-US" sz="2600" dirty="0"/>
              <a:t>: “The owner or operators shall ensure that each contractor can document that their employees are trained to perform the maintenance and appropriate operation procedures developed under section (a).” </a:t>
            </a:r>
            <a:endParaRPr lang="en-US" sz="2600" dirty="0" smtClean="0"/>
          </a:p>
          <a:p>
            <a:r>
              <a:rPr lang="en-US" sz="2600" dirty="0" smtClean="0"/>
              <a:t>§</a:t>
            </a:r>
            <a:r>
              <a:rPr lang="en-US" sz="2600" dirty="0"/>
              <a:t>2760.5(a)(2) </a:t>
            </a:r>
            <a:r>
              <a:rPr lang="en-US" sz="2600" dirty="0" smtClean="0"/>
              <a:t>replaced </a:t>
            </a:r>
            <a:r>
              <a:rPr lang="en-US" sz="2600" dirty="0"/>
              <a:t>“piping components” </a:t>
            </a:r>
            <a:r>
              <a:rPr lang="en-US" sz="2600" dirty="0" smtClean="0"/>
              <a:t>with  </a:t>
            </a:r>
            <a:r>
              <a:rPr lang="en-US" sz="2600" dirty="0"/>
              <a:t>“ancillary components</a:t>
            </a:r>
            <a:r>
              <a:rPr lang="en-US" sz="2600" dirty="0" smtClean="0"/>
              <a:t>”</a:t>
            </a:r>
          </a:p>
          <a:p>
            <a:r>
              <a:rPr lang="en-US" sz="2600" dirty="0" smtClean="0"/>
              <a:t> §</a:t>
            </a:r>
            <a:r>
              <a:rPr lang="en-US" sz="2600" dirty="0"/>
              <a:t>2760.5(a)(6) </a:t>
            </a:r>
            <a:r>
              <a:rPr lang="en-US" sz="2600" dirty="0" smtClean="0"/>
              <a:t>added  </a:t>
            </a:r>
            <a:r>
              <a:rPr lang="en-US" sz="2600" dirty="0">
                <a:solidFill>
                  <a:srgbClr val="FFC000"/>
                </a:solidFill>
              </a:rPr>
              <a:t>compressors and their </a:t>
            </a:r>
            <a:r>
              <a:rPr lang="en-US" sz="2600" dirty="0" smtClean="0">
                <a:solidFill>
                  <a:srgbClr val="FFC000"/>
                </a:solidFill>
              </a:rPr>
              <a:t>drivers.</a:t>
            </a:r>
            <a:endParaRPr lang="en-US" sz="2600" dirty="0">
              <a:solidFill>
                <a:srgbClr val="FFC000"/>
              </a:solidFill>
            </a:endParaRPr>
          </a:p>
        </p:txBody>
      </p:sp>
      <p:sp>
        <p:nvSpPr>
          <p:cNvPr id="5" name="Title 1"/>
          <p:cNvSpPr txBox="1">
            <a:spLocks/>
          </p:cNvSpPr>
          <p:nvPr/>
        </p:nvSpPr>
        <p:spPr>
          <a:xfrm>
            <a:off x="40640" y="228598"/>
            <a:ext cx="9128760" cy="762002"/>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z="3600" spc="100" dirty="0" smtClean="0">
                <a:latin typeface="Segoe UI" panose="020B0502040204020203" pitchFamily="34" charset="0"/>
              </a:rPr>
              <a:t> </a:t>
            </a:r>
            <a:r>
              <a:rPr lang="en-US" sz="3600" spc="100" dirty="0" err="1" smtClean="0">
                <a:latin typeface="Segoe UI" panose="020B0502040204020203" pitchFamily="34" charset="0"/>
              </a:rPr>
              <a:t>CalARP</a:t>
            </a:r>
            <a:r>
              <a:rPr lang="en-US" sz="3600" spc="100" dirty="0" smtClean="0">
                <a:latin typeface="Segoe UI" panose="020B0502040204020203" pitchFamily="34" charset="0"/>
              </a:rPr>
              <a:t> Changes</a:t>
            </a:r>
            <a:endParaRPr lang="en-US" sz="3600" u="sng" spc="100" dirty="0">
              <a:latin typeface="Segoe UI" panose="020B0502040204020203" pitchFamily="34" charset="0"/>
            </a:endParaRPr>
          </a:p>
        </p:txBody>
      </p:sp>
    </p:spTree>
    <p:extLst>
      <p:ext uri="{BB962C8B-B14F-4D97-AF65-F5344CB8AC3E}">
        <p14:creationId xmlns:p14="http://schemas.microsoft.com/office/powerpoint/2010/main" val="33072475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D4AADD5-582A-479C-B947-3B77D729AD4D}" type="slidenum">
              <a:rPr lang="en-US" smtClean="0"/>
              <a:pPr>
                <a:defRPr/>
              </a:pPr>
              <a:t>49</a:t>
            </a:fld>
            <a:endParaRPr lang="en-US"/>
          </a:p>
        </p:txBody>
      </p:sp>
      <p:sp>
        <p:nvSpPr>
          <p:cNvPr id="3" name="Content Placeholder 2"/>
          <p:cNvSpPr>
            <a:spLocks noGrp="1"/>
          </p:cNvSpPr>
          <p:nvPr>
            <p:ph idx="4294967295"/>
          </p:nvPr>
        </p:nvSpPr>
        <p:spPr>
          <a:xfrm>
            <a:off x="533400" y="1143000"/>
            <a:ext cx="7772400" cy="3048000"/>
          </a:xfrm>
        </p:spPr>
        <p:txBody>
          <a:bodyPr>
            <a:noAutofit/>
          </a:bodyPr>
          <a:lstStyle/>
          <a:p>
            <a:pPr marL="68580" indent="0">
              <a:buNone/>
            </a:pPr>
            <a:r>
              <a:rPr lang="en-US" u="sng" dirty="0"/>
              <a:t>Pre-Startup Safety </a:t>
            </a:r>
            <a:r>
              <a:rPr lang="en-US" u="sng" dirty="0" smtClean="0"/>
              <a:t>Review</a:t>
            </a:r>
          </a:p>
          <a:p>
            <a:pPr marL="68580" indent="0">
              <a:buNone/>
            </a:pPr>
            <a:endParaRPr lang="en-US" sz="1000" u="sng" dirty="0" smtClean="0"/>
          </a:p>
          <a:p>
            <a:r>
              <a:rPr lang="en-US" sz="2600" dirty="0" smtClean="0"/>
              <a:t>Title renamed </a:t>
            </a:r>
            <a:r>
              <a:rPr lang="en-US" sz="2600" dirty="0"/>
              <a:t>to be “Pre-Startup Safety Review</a:t>
            </a:r>
            <a:r>
              <a:rPr lang="en-US" sz="2600" dirty="0" smtClean="0"/>
              <a:t>” </a:t>
            </a:r>
          </a:p>
          <a:p>
            <a:r>
              <a:rPr lang="en-US" sz="2600" dirty="0"/>
              <a:t>§2760.7(b):</a:t>
            </a:r>
            <a:r>
              <a:rPr lang="en-US" sz="2600" dirty="0" smtClean="0"/>
              <a:t>“</a:t>
            </a:r>
            <a:r>
              <a:rPr lang="en-US" sz="2600" dirty="0"/>
              <a:t>The</a:t>
            </a:r>
            <a:r>
              <a:rPr lang="en-US" sz="2600" dirty="0" smtClean="0"/>
              <a:t> </a:t>
            </a:r>
            <a:r>
              <a:rPr lang="en-US" sz="2600" dirty="0"/>
              <a:t>pre-startup safety review shall confirm, </a:t>
            </a:r>
            <a:r>
              <a:rPr lang="en-US" sz="2600" dirty="0">
                <a:solidFill>
                  <a:srgbClr val="FFC000"/>
                </a:solidFill>
              </a:rPr>
              <a:t>as a verification check, independent of the management of change process, </a:t>
            </a:r>
            <a:r>
              <a:rPr lang="en-US" sz="2600" dirty="0"/>
              <a:t>that prior to the introduction of regulated substances…”</a:t>
            </a:r>
          </a:p>
        </p:txBody>
      </p:sp>
      <p:sp>
        <p:nvSpPr>
          <p:cNvPr id="5" name="Title 1"/>
          <p:cNvSpPr txBox="1">
            <a:spLocks/>
          </p:cNvSpPr>
          <p:nvPr/>
        </p:nvSpPr>
        <p:spPr>
          <a:xfrm>
            <a:off x="40640" y="228598"/>
            <a:ext cx="9128760" cy="762002"/>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z="3600" spc="100" dirty="0" smtClean="0">
                <a:latin typeface="Segoe UI" panose="020B0502040204020203" pitchFamily="34" charset="0"/>
              </a:rPr>
              <a:t> </a:t>
            </a:r>
            <a:r>
              <a:rPr lang="en-US" sz="3600" spc="100" dirty="0" err="1" smtClean="0">
                <a:latin typeface="Segoe UI" panose="020B0502040204020203" pitchFamily="34" charset="0"/>
              </a:rPr>
              <a:t>CalARP</a:t>
            </a:r>
            <a:r>
              <a:rPr lang="en-US" sz="3600" spc="100" dirty="0" smtClean="0">
                <a:latin typeface="Segoe UI" panose="020B0502040204020203" pitchFamily="34" charset="0"/>
              </a:rPr>
              <a:t> Changes</a:t>
            </a:r>
            <a:endParaRPr lang="en-US" sz="3600" u="sng" spc="100" dirty="0">
              <a:latin typeface="Segoe UI" panose="020B0502040204020203" pitchFamily="34" charset="0"/>
            </a:endParaRPr>
          </a:p>
        </p:txBody>
      </p:sp>
    </p:spTree>
    <p:extLst>
      <p:ext uri="{BB962C8B-B14F-4D97-AF65-F5344CB8AC3E}">
        <p14:creationId xmlns:p14="http://schemas.microsoft.com/office/powerpoint/2010/main" val="2200973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0" name="Text Placeholder 9"/>
          <p:cNvSpPr>
            <a:spLocks noGrp="1"/>
          </p:cNvSpPr>
          <p:nvPr>
            <p:ph type="body" sz="quarter" idx="4294967295"/>
          </p:nvPr>
        </p:nvSpPr>
        <p:spPr>
          <a:xfrm>
            <a:off x="0" y="1219200"/>
            <a:ext cx="9144000" cy="762000"/>
          </a:xfrm>
        </p:spPr>
        <p:txBody>
          <a:bodyPr>
            <a:normAutofit fontScale="92500"/>
          </a:bodyPr>
          <a:lstStyle/>
          <a:p>
            <a:r>
              <a:rPr lang="en-US" dirty="0">
                <a:latin typeface="Arial" charset="0"/>
                <a:ea typeface="ＭＳ Ｐゴシック" charset="0"/>
                <a:cs typeface="ＭＳ Ｐゴシック" charset="0"/>
              </a:rPr>
              <a:t>CERS = </a:t>
            </a:r>
            <a:r>
              <a:rPr lang="en-US" sz="3500" b="1" u="sng" dirty="0">
                <a:latin typeface="Arial" charset="0"/>
                <a:ea typeface="ＭＳ Ｐゴシック" charset="0"/>
                <a:cs typeface="ＭＳ Ｐゴシック" charset="0"/>
              </a:rPr>
              <a:t>C</a:t>
            </a:r>
            <a:r>
              <a:rPr lang="en-US" dirty="0">
                <a:latin typeface="Arial" charset="0"/>
                <a:ea typeface="ＭＳ Ｐゴシック" charset="0"/>
                <a:cs typeface="ＭＳ Ｐゴシック" charset="0"/>
              </a:rPr>
              <a:t>alifornia </a:t>
            </a:r>
            <a:r>
              <a:rPr lang="en-US" sz="3500" b="1" u="sng" dirty="0">
                <a:latin typeface="Arial" charset="0"/>
                <a:ea typeface="ＭＳ Ｐゴシック" charset="0"/>
                <a:cs typeface="ＭＳ Ｐゴシック" charset="0"/>
              </a:rPr>
              <a:t>E</a:t>
            </a:r>
            <a:r>
              <a:rPr lang="en-US" dirty="0">
                <a:latin typeface="Arial" charset="0"/>
                <a:ea typeface="ＭＳ Ｐゴシック" charset="0"/>
                <a:cs typeface="ＭＳ Ｐゴシック" charset="0"/>
              </a:rPr>
              <a:t>nvironmental </a:t>
            </a:r>
            <a:r>
              <a:rPr lang="en-US" sz="3500" b="1" u="sng" dirty="0">
                <a:latin typeface="Arial" charset="0"/>
                <a:ea typeface="ＭＳ Ｐゴシック" charset="0"/>
                <a:cs typeface="ＭＳ Ｐゴシック" charset="0"/>
              </a:rPr>
              <a:t>R</a:t>
            </a:r>
            <a:r>
              <a:rPr lang="en-US" dirty="0">
                <a:latin typeface="Arial" charset="0"/>
                <a:ea typeface="ＭＳ Ｐゴシック" charset="0"/>
                <a:cs typeface="ＭＳ Ｐゴシック" charset="0"/>
              </a:rPr>
              <a:t>eporting </a:t>
            </a:r>
            <a:r>
              <a:rPr lang="en-US" sz="3500" b="1" u="sng" dirty="0">
                <a:latin typeface="Arial" charset="0"/>
                <a:ea typeface="ＭＳ Ｐゴシック" charset="0"/>
                <a:cs typeface="ＭＳ Ｐゴシック" charset="0"/>
              </a:rPr>
              <a:t>S</a:t>
            </a:r>
            <a:r>
              <a:rPr lang="en-US" dirty="0">
                <a:latin typeface="Arial" charset="0"/>
                <a:ea typeface="ＭＳ Ｐゴシック" charset="0"/>
                <a:cs typeface="ＭＳ Ｐゴシック" charset="0"/>
              </a:rPr>
              <a:t>ystem</a:t>
            </a:r>
          </a:p>
          <a:p>
            <a:endParaRPr lang="en-US" dirty="0">
              <a:latin typeface="Arial" charset="0"/>
              <a:ea typeface="ＭＳ Ｐゴシック" charset="0"/>
              <a:cs typeface="ＭＳ Ｐゴシック" charset="0"/>
            </a:endParaRPr>
          </a:p>
        </p:txBody>
      </p:sp>
      <p:sp>
        <p:nvSpPr>
          <p:cNvPr id="183299" name="Content Placeholder 2"/>
          <p:cNvSpPr>
            <a:spLocks noGrp="1"/>
          </p:cNvSpPr>
          <p:nvPr>
            <p:ph idx="4294967295"/>
          </p:nvPr>
        </p:nvSpPr>
        <p:spPr>
          <a:xfrm>
            <a:off x="685800" y="2057400"/>
            <a:ext cx="7848600" cy="4724400"/>
          </a:xfrm>
        </p:spPr>
        <p:txBody>
          <a:bodyPr>
            <a:noAutofit/>
          </a:bodyPr>
          <a:lstStyle/>
          <a:p>
            <a:r>
              <a:rPr lang="en-US" sz="2800" dirty="0">
                <a:effectLst>
                  <a:outerShdw blurRad="38100" dist="38100" dir="2700000" algn="tl">
                    <a:srgbClr val="000000">
                      <a:alpha val="43137"/>
                    </a:srgbClr>
                  </a:outerShdw>
                </a:effectLst>
                <a:latin typeface="Arial" charset="0"/>
                <a:ea typeface="ＭＳ Ｐゴシック" charset="0"/>
                <a:cs typeface="ＭＳ Ｐゴシック" charset="0"/>
              </a:rPr>
              <a:t>A statewide, web-based </a:t>
            </a:r>
            <a:r>
              <a:rPr lang="en-US" sz="2800" dirty="0" smtClean="0">
                <a:effectLst>
                  <a:outerShdw blurRad="38100" dist="38100" dir="2700000" algn="tl">
                    <a:srgbClr val="000000">
                      <a:alpha val="43137"/>
                    </a:srgbClr>
                  </a:outerShdw>
                </a:effectLst>
                <a:latin typeface="Arial" charset="0"/>
                <a:ea typeface="ＭＳ Ｐゴシック" charset="0"/>
                <a:cs typeface="ＭＳ Ｐゴシック" charset="0"/>
              </a:rPr>
              <a:t>system created by the State of California for use by the State</a:t>
            </a:r>
            <a:endParaRPr lang="en-US" sz="2800" dirty="0">
              <a:effectLst>
                <a:outerShdw blurRad="38100" dist="38100" dir="2700000" algn="tl">
                  <a:srgbClr val="000000">
                    <a:alpha val="43137"/>
                  </a:srgbClr>
                </a:outerShdw>
              </a:effectLst>
              <a:latin typeface="Arial" charset="0"/>
              <a:ea typeface="ＭＳ Ｐゴシック" charset="0"/>
              <a:cs typeface="ＭＳ Ｐゴシック" charset="0"/>
            </a:endParaRPr>
          </a:p>
          <a:p>
            <a:endParaRPr lang="en-US" sz="2800" dirty="0">
              <a:effectLst>
                <a:outerShdw blurRad="38100" dist="38100" dir="2700000" algn="tl">
                  <a:srgbClr val="000000">
                    <a:alpha val="43137"/>
                  </a:srgbClr>
                </a:outerShdw>
              </a:effectLst>
              <a:latin typeface="Arial" charset="0"/>
              <a:ea typeface="ＭＳ Ｐゴシック" charset="0"/>
              <a:cs typeface="ＭＳ Ｐゴシック" charset="0"/>
            </a:endParaRPr>
          </a:p>
          <a:p>
            <a:r>
              <a:rPr lang="en-US" sz="2800" dirty="0" smtClean="0">
                <a:effectLst>
                  <a:outerShdw blurRad="38100" dist="38100" dir="2700000" algn="tl">
                    <a:srgbClr val="000000">
                      <a:alpha val="43137"/>
                    </a:srgbClr>
                  </a:outerShdw>
                </a:effectLst>
                <a:latin typeface="Arial" charset="0"/>
                <a:ea typeface="ＭＳ Ｐゴシック" charset="0"/>
                <a:cs typeface="ＭＳ Ｐゴシック" charset="0"/>
              </a:rPr>
              <a:t>Used to </a:t>
            </a:r>
            <a:r>
              <a:rPr lang="en-US" sz="2800" dirty="0">
                <a:effectLst>
                  <a:outerShdw blurRad="38100" dist="38100" dir="2700000" algn="tl">
                    <a:srgbClr val="000000">
                      <a:alpha val="43137"/>
                    </a:srgbClr>
                  </a:outerShdw>
                </a:effectLst>
                <a:latin typeface="Arial" charset="0"/>
                <a:ea typeface="ＭＳ Ｐゴシック" charset="0"/>
                <a:cs typeface="ＭＳ Ｐゴシック" charset="0"/>
              </a:rPr>
              <a:t>electronically </a:t>
            </a:r>
            <a:r>
              <a:rPr lang="en-US" sz="2800" dirty="0" smtClean="0">
                <a:effectLst>
                  <a:outerShdw blurRad="38100" dist="38100" dir="2700000" algn="tl">
                    <a:srgbClr val="000000">
                      <a:alpha val="43137"/>
                    </a:srgbClr>
                  </a:outerShdw>
                </a:effectLst>
                <a:latin typeface="Arial" charset="0"/>
                <a:ea typeface="ＭＳ Ｐゴシック" charset="0"/>
                <a:cs typeface="ＭＳ Ｐゴシック" charset="0"/>
              </a:rPr>
              <a:t>report, collect, </a:t>
            </a:r>
            <a:r>
              <a:rPr lang="en-US" sz="2800" dirty="0">
                <a:effectLst>
                  <a:outerShdw blurRad="38100" dist="38100" dir="2700000" algn="tl">
                    <a:srgbClr val="000000">
                      <a:alpha val="43137"/>
                    </a:srgbClr>
                  </a:outerShdw>
                </a:effectLst>
                <a:latin typeface="Arial" charset="0"/>
                <a:ea typeface="ＭＳ Ｐゴシック" charset="0"/>
                <a:cs typeface="ＭＳ Ｐゴシック" charset="0"/>
              </a:rPr>
              <a:t>and </a:t>
            </a:r>
            <a:r>
              <a:rPr lang="en-US" sz="2800" dirty="0" smtClean="0">
                <a:effectLst>
                  <a:outerShdw blurRad="38100" dist="38100" dir="2700000" algn="tl">
                    <a:srgbClr val="000000">
                      <a:alpha val="43137"/>
                    </a:srgbClr>
                  </a:outerShdw>
                </a:effectLst>
                <a:latin typeface="Arial" charset="0"/>
                <a:ea typeface="ＭＳ Ｐゴシック" charset="0"/>
                <a:cs typeface="ＭＳ Ｐゴシック" charset="0"/>
              </a:rPr>
              <a:t>manage </a:t>
            </a:r>
            <a:r>
              <a:rPr lang="en-US" sz="2800" dirty="0">
                <a:effectLst>
                  <a:outerShdw blurRad="38100" dist="38100" dir="2700000" algn="tl">
                    <a:srgbClr val="000000">
                      <a:alpha val="43137"/>
                    </a:srgbClr>
                  </a:outerShdw>
                </a:effectLst>
                <a:latin typeface="Arial" charset="0"/>
                <a:ea typeface="ＭＳ Ｐゴシック" charset="0"/>
                <a:cs typeface="ＭＳ Ｐゴシック" charset="0"/>
              </a:rPr>
              <a:t>hazardous materials-related </a:t>
            </a:r>
            <a:r>
              <a:rPr lang="en-US" sz="2800" dirty="0" smtClean="0">
                <a:effectLst>
                  <a:outerShdw blurRad="38100" dist="38100" dir="2700000" algn="tl">
                    <a:srgbClr val="000000">
                      <a:alpha val="43137"/>
                    </a:srgbClr>
                  </a:outerShdw>
                </a:effectLst>
                <a:latin typeface="Arial" charset="0"/>
                <a:ea typeface="ＭＳ Ｐゴシック" charset="0"/>
                <a:cs typeface="ＭＳ Ｐゴシック" charset="0"/>
              </a:rPr>
              <a:t>data from the regulated community and Unified Program Agencies.</a:t>
            </a:r>
            <a:endParaRPr lang="en-US" sz="2800" dirty="0">
              <a:effectLst>
                <a:outerShdw blurRad="38100" dist="38100" dir="2700000" algn="tl">
                  <a:srgbClr val="000000">
                    <a:alpha val="43137"/>
                  </a:srgbClr>
                </a:outerShdw>
              </a:effectLst>
              <a:latin typeface="Arial" charset="0"/>
              <a:ea typeface="ＭＳ Ｐゴシック" charset="0"/>
              <a:cs typeface="ＭＳ Ｐゴシック" charset="0"/>
            </a:endParaRPr>
          </a:p>
          <a:p>
            <a:endParaRPr lang="en-US" sz="2800" dirty="0">
              <a:effectLst>
                <a:outerShdw blurRad="38100" dist="38100" dir="2700000" algn="tl">
                  <a:srgbClr val="000000">
                    <a:alpha val="43137"/>
                  </a:srgbClr>
                </a:outerShdw>
              </a:effectLst>
              <a:latin typeface="Arial" charset="0"/>
              <a:ea typeface="ＭＳ Ｐゴシック" charset="0"/>
              <a:cs typeface="ＭＳ Ｐゴシック" charset="0"/>
            </a:endParaRPr>
          </a:p>
          <a:p>
            <a:r>
              <a:rPr lang="en-US" sz="2800" dirty="0">
                <a:effectLst>
                  <a:outerShdw blurRad="38100" dist="38100" dir="2700000" algn="tl">
                    <a:srgbClr val="000000">
                      <a:alpha val="43137"/>
                    </a:srgbClr>
                  </a:outerShdw>
                </a:effectLst>
                <a:latin typeface="Arial" charset="0"/>
                <a:ea typeface="ＭＳ Ｐゴシック" charset="0"/>
                <a:cs typeface="ＭＳ Ｐゴシック" charset="0"/>
              </a:rPr>
              <a:t>Mandated by the California Health and Safety Code </a:t>
            </a:r>
            <a:r>
              <a:rPr lang="en-US" sz="2800" dirty="0" smtClean="0">
                <a:effectLst>
                  <a:outerShdw blurRad="38100" dist="38100" dir="2700000" algn="tl">
                    <a:srgbClr val="000000">
                      <a:alpha val="43137"/>
                    </a:srgbClr>
                  </a:outerShdw>
                </a:effectLst>
                <a:latin typeface="Arial" charset="0"/>
                <a:ea typeface="ＭＳ Ｐゴシック" charset="0"/>
                <a:cs typeface="ＭＳ Ｐゴシック" charset="0"/>
              </a:rPr>
              <a:t>through AB </a:t>
            </a:r>
            <a:r>
              <a:rPr lang="en-US" sz="2800" dirty="0">
                <a:effectLst>
                  <a:outerShdw blurRad="38100" dist="38100" dir="2700000" algn="tl">
                    <a:srgbClr val="000000">
                      <a:alpha val="43137"/>
                    </a:srgbClr>
                  </a:outerShdw>
                </a:effectLst>
                <a:latin typeface="Arial" charset="0"/>
                <a:ea typeface="ＭＳ Ｐゴシック" charset="0"/>
                <a:cs typeface="ＭＳ Ｐゴシック" charset="0"/>
              </a:rPr>
              <a:t>2286 </a:t>
            </a:r>
            <a:endParaRPr lang="en-US" sz="2800" dirty="0">
              <a:latin typeface="Arial" charset="0"/>
              <a:ea typeface="ＭＳ Ｐゴシック" charset="0"/>
              <a:cs typeface="ＭＳ Ｐゴシック" charset="0"/>
            </a:endParaRPr>
          </a:p>
          <a:p>
            <a:endParaRPr lang="en-US" sz="2800" dirty="0">
              <a:latin typeface="Arial" charset="0"/>
              <a:ea typeface="ＭＳ Ｐゴシック" charset="0"/>
              <a:cs typeface="ＭＳ Ｐゴシック" charset="0"/>
            </a:endParaRPr>
          </a:p>
        </p:txBody>
      </p:sp>
      <p:sp>
        <p:nvSpPr>
          <p:cNvPr id="183298" name="Title 1"/>
          <p:cNvSpPr>
            <a:spLocks noGrp="1"/>
          </p:cNvSpPr>
          <p:nvPr>
            <p:ph type="title" idx="4294967295"/>
          </p:nvPr>
        </p:nvSpPr>
        <p:spPr>
          <a:xfrm>
            <a:off x="0" y="228600"/>
            <a:ext cx="7772400" cy="685800"/>
          </a:xfrm>
        </p:spPr>
        <p:txBody>
          <a:bodyPr/>
          <a:lstStyle/>
          <a:p>
            <a:r>
              <a:rPr lang="en-US" dirty="0" smtClean="0">
                <a:solidFill>
                  <a:schemeClr val="tx1"/>
                </a:solidFill>
                <a:latin typeface="Candara" charset="0"/>
                <a:ea typeface="ＭＳ Ｐゴシック" charset="0"/>
                <a:cs typeface="ＭＳ Ｐゴシック" charset="0"/>
              </a:rPr>
              <a:t> </a:t>
            </a:r>
            <a:r>
              <a:rPr lang="en-US" u="sng" dirty="0" smtClean="0">
                <a:solidFill>
                  <a:schemeClr val="tx1"/>
                </a:solidFill>
                <a:latin typeface="Arial" panose="020B0604020202020204" pitchFamily="34" charset="0"/>
                <a:ea typeface="Segoe UI" panose="020B0502040204020203" pitchFamily="34" charset="0"/>
                <a:cs typeface="Arial" panose="020B0604020202020204" pitchFamily="34" charset="0"/>
              </a:rPr>
              <a:t>What </a:t>
            </a:r>
            <a:r>
              <a:rPr lang="en-US" u="sng" dirty="0">
                <a:solidFill>
                  <a:schemeClr val="tx1"/>
                </a:solidFill>
                <a:latin typeface="Arial" panose="020B0604020202020204" pitchFamily="34" charset="0"/>
                <a:ea typeface="Segoe UI" panose="020B0502040204020203" pitchFamily="34" charset="0"/>
                <a:cs typeface="Arial" panose="020B0604020202020204" pitchFamily="34" charset="0"/>
              </a:rPr>
              <a:t>is CERS? </a:t>
            </a:r>
          </a:p>
        </p:txBody>
      </p:sp>
      <p:sp>
        <p:nvSpPr>
          <p:cNvPr id="2" name="Slide Number Placeholder 1"/>
          <p:cNvSpPr>
            <a:spLocks noGrp="1"/>
          </p:cNvSpPr>
          <p:nvPr>
            <p:ph type="sldNum" sz="quarter" idx="12"/>
          </p:nvPr>
        </p:nvSpPr>
        <p:spPr/>
        <p:txBody>
          <a:bodyPr/>
          <a:lstStyle/>
          <a:p>
            <a:pPr>
              <a:defRPr/>
            </a:pPr>
            <a:fld id="{4C353D39-EF94-4FD1-9AAE-EED890F8DC49}" type="slidenum">
              <a:rPr lang="en-US" smtClean="0"/>
              <a:pPr>
                <a:defRPr/>
              </a:pPr>
              <a:t>5</a:t>
            </a:fld>
            <a:endParaRPr lang="en-US"/>
          </a:p>
        </p:txBody>
      </p:sp>
    </p:spTree>
    <p:extLst>
      <p:ext uri="{BB962C8B-B14F-4D97-AF65-F5344CB8AC3E}">
        <p14:creationId xmlns:p14="http://schemas.microsoft.com/office/powerpoint/2010/main" val="18568969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D4AADD5-582A-479C-B947-3B77D729AD4D}" type="slidenum">
              <a:rPr lang="en-US" smtClean="0"/>
              <a:pPr>
                <a:defRPr/>
              </a:pPr>
              <a:t>50</a:t>
            </a:fld>
            <a:endParaRPr lang="en-US"/>
          </a:p>
        </p:txBody>
      </p:sp>
      <p:sp>
        <p:nvSpPr>
          <p:cNvPr id="3" name="Content Placeholder 2"/>
          <p:cNvSpPr>
            <a:spLocks noGrp="1"/>
          </p:cNvSpPr>
          <p:nvPr>
            <p:ph idx="4294967295"/>
          </p:nvPr>
        </p:nvSpPr>
        <p:spPr>
          <a:xfrm>
            <a:off x="533400" y="1143000"/>
            <a:ext cx="7772400" cy="2438400"/>
          </a:xfrm>
        </p:spPr>
        <p:txBody>
          <a:bodyPr>
            <a:noAutofit/>
          </a:bodyPr>
          <a:lstStyle/>
          <a:p>
            <a:pPr marL="68580" indent="0">
              <a:buNone/>
            </a:pPr>
            <a:r>
              <a:rPr lang="en-US" u="sng" dirty="0"/>
              <a:t>Contractors</a:t>
            </a:r>
            <a:endParaRPr lang="en-US" u="sng" dirty="0" smtClean="0"/>
          </a:p>
          <a:p>
            <a:endParaRPr lang="en-US" sz="1000" dirty="0"/>
          </a:p>
          <a:p>
            <a:r>
              <a:rPr lang="en-US" sz="2600" dirty="0" smtClean="0"/>
              <a:t>§</a:t>
            </a:r>
            <a:r>
              <a:rPr lang="en-US" sz="2600" dirty="0"/>
              <a:t>2760.12(b)(5) </a:t>
            </a:r>
            <a:r>
              <a:rPr lang="en-US" sz="2600" dirty="0" smtClean="0"/>
              <a:t>changed to read: </a:t>
            </a:r>
            <a:r>
              <a:rPr lang="en-US" sz="2600" dirty="0" smtClean="0">
                <a:solidFill>
                  <a:srgbClr val="FFC000"/>
                </a:solidFill>
              </a:rPr>
              <a:t>the owner/operators shall periodically evaluate and document the evaluation of the performance  </a:t>
            </a:r>
            <a:r>
              <a:rPr lang="en-US" sz="2600" dirty="0">
                <a:solidFill>
                  <a:srgbClr val="FFC000"/>
                </a:solidFill>
              </a:rPr>
              <a:t>of </a:t>
            </a:r>
            <a:r>
              <a:rPr lang="en-US" sz="2600" dirty="0" smtClean="0">
                <a:solidFill>
                  <a:srgbClr val="FFC000"/>
                </a:solidFill>
              </a:rPr>
              <a:t>the contract owner or operator in ….</a:t>
            </a:r>
            <a:endParaRPr lang="en-US" sz="2600" dirty="0">
              <a:solidFill>
                <a:srgbClr val="FFC000"/>
              </a:solidFill>
            </a:endParaRPr>
          </a:p>
        </p:txBody>
      </p:sp>
      <p:sp>
        <p:nvSpPr>
          <p:cNvPr id="5" name="Title 1"/>
          <p:cNvSpPr txBox="1">
            <a:spLocks/>
          </p:cNvSpPr>
          <p:nvPr/>
        </p:nvSpPr>
        <p:spPr>
          <a:xfrm>
            <a:off x="40640" y="228598"/>
            <a:ext cx="9128760" cy="762002"/>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z="3600" spc="100" dirty="0" smtClean="0">
                <a:latin typeface="Segoe UI" panose="020B0502040204020203" pitchFamily="34" charset="0"/>
              </a:rPr>
              <a:t> </a:t>
            </a:r>
            <a:r>
              <a:rPr lang="en-US" sz="3600" spc="100" dirty="0" err="1" smtClean="0">
                <a:latin typeface="Segoe UI" panose="020B0502040204020203" pitchFamily="34" charset="0"/>
              </a:rPr>
              <a:t>CalARP</a:t>
            </a:r>
            <a:r>
              <a:rPr lang="en-US" sz="3600" spc="100" dirty="0" smtClean="0">
                <a:latin typeface="Segoe UI" panose="020B0502040204020203" pitchFamily="34" charset="0"/>
              </a:rPr>
              <a:t> Changes</a:t>
            </a:r>
            <a:endParaRPr lang="en-US" sz="3600" u="sng" spc="100" dirty="0">
              <a:latin typeface="Segoe UI" panose="020B0502040204020203" pitchFamily="34" charset="0"/>
            </a:endParaRPr>
          </a:p>
        </p:txBody>
      </p:sp>
    </p:spTree>
    <p:extLst>
      <p:ext uri="{BB962C8B-B14F-4D97-AF65-F5344CB8AC3E}">
        <p14:creationId xmlns:p14="http://schemas.microsoft.com/office/powerpoint/2010/main" val="38266944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D4AADD5-582A-479C-B947-3B77D729AD4D}" type="slidenum">
              <a:rPr lang="en-US" smtClean="0"/>
              <a:pPr>
                <a:defRPr/>
              </a:pPr>
              <a:t>51</a:t>
            </a:fld>
            <a:endParaRPr lang="en-US"/>
          </a:p>
        </p:txBody>
      </p:sp>
      <p:sp>
        <p:nvSpPr>
          <p:cNvPr id="3" name="Content Placeholder 2"/>
          <p:cNvSpPr>
            <a:spLocks noGrp="1"/>
          </p:cNvSpPr>
          <p:nvPr>
            <p:ph idx="4294967295"/>
          </p:nvPr>
        </p:nvSpPr>
        <p:spPr>
          <a:xfrm>
            <a:off x="533400" y="1143000"/>
            <a:ext cx="7772400" cy="5105400"/>
          </a:xfrm>
        </p:spPr>
        <p:txBody>
          <a:bodyPr>
            <a:noAutofit/>
          </a:bodyPr>
          <a:lstStyle/>
          <a:p>
            <a:pPr marL="68580" indent="0">
              <a:buNone/>
            </a:pPr>
            <a:r>
              <a:rPr lang="en-US" u="sng" dirty="0"/>
              <a:t>Emergency Response </a:t>
            </a:r>
            <a:r>
              <a:rPr lang="en-US" u="sng" dirty="0" smtClean="0"/>
              <a:t>Applicability</a:t>
            </a:r>
          </a:p>
          <a:p>
            <a:pPr marL="68580" indent="0">
              <a:buNone/>
            </a:pPr>
            <a:endParaRPr lang="en-US" sz="1100" u="sng" dirty="0" smtClean="0"/>
          </a:p>
          <a:p>
            <a:r>
              <a:rPr lang="en-US" sz="2400" dirty="0" smtClean="0"/>
              <a:t>§</a:t>
            </a:r>
            <a:r>
              <a:rPr lang="en-US" sz="2400" dirty="0"/>
              <a:t>2765.1(b)(1): </a:t>
            </a:r>
            <a:r>
              <a:rPr lang="en-US" sz="2400" dirty="0" smtClean="0"/>
              <a:t>includes </a:t>
            </a:r>
            <a:r>
              <a:rPr lang="en-US" sz="2400" dirty="0"/>
              <a:t>language that a facility must be under a community response plan, </a:t>
            </a:r>
            <a:r>
              <a:rPr lang="en-US" sz="2400" dirty="0">
                <a:solidFill>
                  <a:srgbClr val="FFC000"/>
                </a:solidFill>
              </a:rPr>
              <a:t>a city/county Hazardous Materials Area Plan, and/or in the business plan program</a:t>
            </a:r>
            <a:r>
              <a:rPr lang="en-US" sz="2400" dirty="0" smtClean="0">
                <a:solidFill>
                  <a:srgbClr val="FFC000"/>
                </a:solidFill>
              </a:rPr>
              <a:t>.  And  the owner/operator </a:t>
            </a:r>
            <a:r>
              <a:rPr lang="en-US" sz="2400" dirty="0">
                <a:solidFill>
                  <a:srgbClr val="FFC000"/>
                </a:solidFill>
              </a:rPr>
              <a:t>must document response actions coordinated with local response agencies. </a:t>
            </a:r>
            <a:endParaRPr lang="en-US" sz="2400" dirty="0" smtClean="0">
              <a:solidFill>
                <a:srgbClr val="FFC000"/>
              </a:solidFill>
            </a:endParaRPr>
          </a:p>
          <a:p>
            <a:r>
              <a:rPr lang="en-US" sz="2400" dirty="0" smtClean="0"/>
              <a:t>• </a:t>
            </a:r>
            <a:r>
              <a:rPr lang="en-US" sz="2400" dirty="0"/>
              <a:t>§2765.1(b)(2) for flammables requires that coordination with local agencies </a:t>
            </a:r>
            <a:r>
              <a:rPr lang="en-US" sz="2400" dirty="0">
                <a:solidFill>
                  <a:srgbClr val="FFC000"/>
                </a:solidFill>
              </a:rPr>
              <a:t>must be documented</a:t>
            </a:r>
            <a:r>
              <a:rPr lang="en-US" sz="2400" dirty="0" smtClean="0">
                <a:solidFill>
                  <a:srgbClr val="FFC000"/>
                </a:solidFill>
              </a:rPr>
              <a:t>.</a:t>
            </a:r>
          </a:p>
          <a:p>
            <a:r>
              <a:rPr lang="en-US" sz="2400" dirty="0" smtClean="0"/>
              <a:t> </a:t>
            </a:r>
            <a:r>
              <a:rPr lang="en-US" sz="2400" dirty="0"/>
              <a:t>• §2765.1(b)(3): “Appropriate mechanisms </a:t>
            </a:r>
            <a:r>
              <a:rPr lang="en-US" sz="2400" dirty="0">
                <a:solidFill>
                  <a:srgbClr val="FFC000"/>
                </a:solidFill>
              </a:rPr>
              <a:t>and written procedures</a:t>
            </a:r>
            <a:r>
              <a:rPr lang="en-US" sz="2400" dirty="0"/>
              <a:t> are in place to notify emergency responders when there is a need for </a:t>
            </a:r>
            <a:r>
              <a:rPr lang="en-US" sz="2400" dirty="0" smtClean="0"/>
              <a:t>response”</a:t>
            </a:r>
            <a:endParaRPr lang="en-US" sz="2400" dirty="0"/>
          </a:p>
        </p:txBody>
      </p:sp>
      <p:sp>
        <p:nvSpPr>
          <p:cNvPr id="5" name="Title 1"/>
          <p:cNvSpPr txBox="1">
            <a:spLocks/>
          </p:cNvSpPr>
          <p:nvPr/>
        </p:nvSpPr>
        <p:spPr>
          <a:xfrm>
            <a:off x="40640" y="228598"/>
            <a:ext cx="9128760" cy="762002"/>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z="3600" spc="100" dirty="0" smtClean="0">
                <a:latin typeface="Segoe UI" panose="020B0502040204020203" pitchFamily="34" charset="0"/>
              </a:rPr>
              <a:t> </a:t>
            </a:r>
            <a:r>
              <a:rPr lang="en-US" sz="3600" spc="100" dirty="0" err="1" smtClean="0">
                <a:latin typeface="Segoe UI" panose="020B0502040204020203" pitchFamily="34" charset="0"/>
              </a:rPr>
              <a:t>CalARP</a:t>
            </a:r>
            <a:r>
              <a:rPr lang="en-US" sz="3600" spc="100" dirty="0" smtClean="0">
                <a:latin typeface="Segoe UI" panose="020B0502040204020203" pitchFamily="34" charset="0"/>
              </a:rPr>
              <a:t> Changes</a:t>
            </a:r>
            <a:endParaRPr lang="en-US" sz="3600" u="sng" spc="100" dirty="0">
              <a:latin typeface="Segoe UI" panose="020B0502040204020203" pitchFamily="34" charset="0"/>
            </a:endParaRPr>
          </a:p>
        </p:txBody>
      </p:sp>
    </p:spTree>
    <p:extLst>
      <p:ext uri="{BB962C8B-B14F-4D97-AF65-F5344CB8AC3E}">
        <p14:creationId xmlns:p14="http://schemas.microsoft.com/office/powerpoint/2010/main" val="34262039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D4AADD5-582A-479C-B947-3B77D729AD4D}" type="slidenum">
              <a:rPr lang="en-US" smtClean="0"/>
              <a:pPr>
                <a:defRPr/>
              </a:pPr>
              <a:t>52</a:t>
            </a:fld>
            <a:endParaRPr lang="en-US"/>
          </a:p>
        </p:txBody>
      </p:sp>
      <p:sp>
        <p:nvSpPr>
          <p:cNvPr id="3" name="Content Placeholder 2"/>
          <p:cNvSpPr>
            <a:spLocks noGrp="1"/>
          </p:cNvSpPr>
          <p:nvPr>
            <p:ph idx="4294967295"/>
          </p:nvPr>
        </p:nvSpPr>
        <p:spPr>
          <a:xfrm>
            <a:off x="533400" y="1143000"/>
            <a:ext cx="8229600" cy="5715000"/>
          </a:xfrm>
        </p:spPr>
        <p:txBody>
          <a:bodyPr>
            <a:noAutofit/>
          </a:bodyPr>
          <a:lstStyle/>
          <a:p>
            <a:pPr marL="68580" indent="0">
              <a:buNone/>
            </a:pPr>
            <a:r>
              <a:rPr lang="en-US" u="sng" dirty="0"/>
              <a:t>Availability of Information to the Public</a:t>
            </a:r>
            <a:endParaRPr lang="en-US" u="sng" dirty="0" smtClean="0"/>
          </a:p>
          <a:p>
            <a:endParaRPr lang="en-US" sz="1000" dirty="0" smtClean="0"/>
          </a:p>
          <a:p>
            <a:r>
              <a:rPr lang="en-US" sz="2400" dirty="0" smtClean="0"/>
              <a:t>§</a:t>
            </a:r>
            <a:r>
              <a:rPr lang="en-US" sz="2400" dirty="0"/>
              <a:t>2775.5 </a:t>
            </a:r>
            <a:r>
              <a:rPr lang="en-US" sz="2400" dirty="0" smtClean="0"/>
              <a:t> added clarification for </a:t>
            </a:r>
            <a:r>
              <a:rPr lang="en-US" sz="2400" dirty="0"/>
              <a:t>the exception of OCA information being released to the public. </a:t>
            </a:r>
            <a:endParaRPr lang="en-US" sz="2400" dirty="0" smtClean="0"/>
          </a:p>
          <a:p>
            <a:r>
              <a:rPr lang="en-US" sz="2400" dirty="0" smtClean="0"/>
              <a:t>Adds </a:t>
            </a:r>
            <a:r>
              <a:rPr lang="en-US" sz="2400" dirty="0"/>
              <a:t>§2775.5(b): </a:t>
            </a:r>
            <a:r>
              <a:rPr lang="en-US" sz="2400" dirty="0">
                <a:solidFill>
                  <a:srgbClr val="FFC000"/>
                </a:solidFill>
              </a:rPr>
              <a:t>“The AA shall ensure that any member of the public has access, by appointment, to a copy of the offsite consequence analysis data, pursuant to Section 2745.4. The member of the public may read, but not remove, reproduce, print, scan or image the documents. The AA may require personal photo identification issued by a Federal, State or local government agency to the person, and may require the person’s signature on a sign-in sheet. The AA may limit a person’s access to offsite consequence analysis data to 10 stationary sources in any calendar month.” </a:t>
            </a:r>
          </a:p>
        </p:txBody>
      </p:sp>
      <p:sp>
        <p:nvSpPr>
          <p:cNvPr id="5" name="Title 1"/>
          <p:cNvSpPr txBox="1">
            <a:spLocks/>
          </p:cNvSpPr>
          <p:nvPr/>
        </p:nvSpPr>
        <p:spPr>
          <a:xfrm>
            <a:off x="40640" y="228598"/>
            <a:ext cx="9128760" cy="762002"/>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z="3600" spc="100" dirty="0" smtClean="0">
                <a:latin typeface="Segoe UI" panose="020B0502040204020203" pitchFamily="34" charset="0"/>
              </a:rPr>
              <a:t> </a:t>
            </a:r>
            <a:r>
              <a:rPr lang="en-US" sz="3600" spc="100" dirty="0" err="1" smtClean="0">
                <a:latin typeface="Segoe UI" panose="020B0502040204020203" pitchFamily="34" charset="0"/>
              </a:rPr>
              <a:t>CalARP</a:t>
            </a:r>
            <a:r>
              <a:rPr lang="en-US" sz="3600" spc="100" dirty="0" smtClean="0">
                <a:latin typeface="Segoe UI" panose="020B0502040204020203" pitchFamily="34" charset="0"/>
              </a:rPr>
              <a:t> Changes</a:t>
            </a:r>
            <a:endParaRPr lang="en-US" sz="3600" u="sng" spc="100" dirty="0">
              <a:latin typeface="Segoe UI" panose="020B0502040204020203" pitchFamily="34" charset="0"/>
            </a:endParaRPr>
          </a:p>
        </p:txBody>
      </p:sp>
    </p:spTree>
    <p:extLst>
      <p:ext uri="{BB962C8B-B14F-4D97-AF65-F5344CB8AC3E}">
        <p14:creationId xmlns:p14="http://schemas.microsoft.com/office/powerpoint/2010/main" val="177034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5239" y="0"/>
            <a:ext cx="9128761" cy="1143000"/>
          </a:xfrm>
        </p:spPr>
        <p:txBody>
          <a:bodyPr/>
          <a:lstStyle/>
          <a:p>
            <a:r>
              <a:rPr lang="en-US" sz="3200" dirty="0" smtClean="0">
                <a:solidFill>
                  <a:schemeClr val="tx1"/>
                </a:solidFill>
              </a:rPr>
              <a:t> </a:t>
            </a:r>
            <a:r>
              <a:rPr lang="en-US" dirty="0" smtClean="0">
                <a:solidFill>
                  <a:schemeClr val="tx1"/>
                </a:solidFill>
                <a:latin typeface="Arial" panose="020B0604020202020204" pitchFamily="34" charset="0"/>
                <a:cs typeface="Arial" panose="020B0604020202020204" pitchFamily="34" charset="0"/>
              </a:rPr>
              <a:t>CERS Central </a:t>
            </a:r>
            <a:r>
              <a:rPr lang="en-US" sz="3200" dirty="0" smtClean="0">
                <a:solidFill>
                  <a:schemeClr val="tx1"/>
                </a:solidFill>
                <a:latin typeface="Arial" panose="020B0604020202020204" pitchFamily="34" charset="0"/>
                <a:cs typeface="Arial" panose="020B0604020202020204" pitchFamily="34" charset="0"/>
              </a:rPr>
              <a:t/>
            </a:r>
            <a:br>
              <a:rPr lang="en-US" sz="3200" dirty="0" smtClean="0">
                <a:solidFill>
                  <a:schemeClr val="tx1"/>
                </a:solidFill>
                <a:latin typeface="Arial" panose="020B0604020202020204" pitchFamily="34" charset="0"/>
                <a:cs typeface="Arial" panose="020B0604020202020204" pitchFamily="34" charset="0"/>
              </a:rPr>
            </a:br>
            <a:r>
              <a:rPr lang="en-US" sz="3200" dirty="0" smtClean="0">
                <a:solidFill>
                  <a:schemeClr val="tx1"/>
                </a:solidFill>
                <a:latin typeface="Arial" panose="020B0604020202020204" pitchFamily="34" charset="0"/>
                <a:cs typeface="Arial" panose="020B0604020202020204" pitchFamily="34" charset="0"/>
              </a:rPr>
              <a:t>	</a:t>
            </a:r>
            <a:r>
              <a:rPr lang="en-US" sz="3200" spc="100" dirty="0" smtClean="0">
                <a:solidFill>
                  <a:schemeClr val="tx1"/>
                </a:solidFill>
                <a:latin typeface="Arial" panose="020B0604020202020204" pitchFamily="34" charset="0"/>
                <a:ea typeface="ＭＳ Ｐゴシック" charset="0"/>
                <a:cs typeface="Arial" panose="020B0604020202020204" pitchFamily="34" charset="0"/>
              </a:rPr>
              <a:t>http</a:t>
            </a:r>
            <a:r>
              <a:rPr lang="en-US" sz="3200" spc="100" dirty="0">
                <a:solidFill>
                  <a:schemeClr val="tx1"/>
                </a:solidFill>
                <a:latin typeface="Arial" panose="020B0604020202020204" pitchFamily="34" charset="0"/>
                <a:ea typeface="ＭＳ Ｐゴシック" charset="0"/>
                <a:cs typeface="Arial" panose="020B0604020202020204" pitchFamily="34" charset="0"/>
              </a:rPr>
              <a:t>://cers.calepa.ca.gov</a:t>
            </a:r>
            <a:r>
              <a:rPr lang="en-US" sz="3200" spc="100" dirty="0" smtClean="0">
                <a:solidFill>
                  <a:schemeClr val="tx1"/>
                </a:solidFill>
                <a:latin typeface="Arial" panose="020B0604020202020204" pitchFamily="34" charset="0"/>
                <a:ea typeface="ＭＳ Ｐゴシック" charset="0"/>
                <a:cs typeface="Arial" panose="020B0604020202020204" pitchFamily="34" charset="0"/>
              </a:rPr>
              <a:t>/</a:t>
            </a:r>
            <a:endParaRPr lang="en-US" sz="3200" spc="100" dirty="0">
              <a:solidFill>
                <a:schemeClr val="tx1"/>
              </a:solidFill>
              <a:latin typeface="Arial" panose="020B0604020202020204" pitchFamily="34" charset="0"/>
              <a:cs typeface="Arial" panose="020B0604020202020204" pitchFamily="34" charset="0"/>
            </a:endParaRPr>
          </a:p>
        </p:txBody>
      </p:sp>
      <p:pic>
        <p:nvPicPr>
          <p:cNvPr id="10" name="Picture 5" descr="CB 1_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 y="1332697"/>
            <a:ext cx="9128761" cy="552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C353D39-EF94-4FD1-9AAE-EED890F8DC49}" type="slidenum">
              <a:rPr lang="en-US" smtClean="0"/>
              <a:pPr>
                <a:defRPr/>
              </a:pPr>
              <a:t>6</a:t>
            </a:fld>
            <a:endParaRPr lang="en-US"/>
          </a:p>
        </p:txBody>
      </p:sp>
    </p:spTree>
    <p:extLst>
      <p:ext uri="{BB962C8B-B14F-4D97-AF65-F5344CB8AC3E}">
        <p14:creationId xmlns:p14="http://schemas.microsoft.com/office/powerpoint/2010/main" val="1677917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4128" y="0"/>
            <a:ext cx="9119872" cy="685800"/>
          </a:xfrm>
        </p:spPr>
        <p:txBody>
          <a:bodyPr/>
          <a:lstStyle/>
          <a:p>
            <a:r>
              <a:rPr lang="en-US" dirty="0" smtClean="0">
                <a:solidFill>
                  <a:schemeClr val="tx1"/>
                </a:solidFill>
                <a:latin typeface="Arial" panose="020B0604020202020204" pitchFamily="34" charset="0"/>
                <a:cs typeface="Arial" panose="020B0604020202020204" pitchFamily="34" charset="0"/>
              </a:rPr>
              <a:t> Selecting Your </a:t>
            </a:r>
            <a:r>
              <a:rPr lang="en-US" dirty="0">
                <a:solidFill>
                  <a:schemeClr val="tx1"/>
                </a:solidFill>
                <a:latin typeface="Arial" panose="020B0604020202020204" pitchFamily="34" charset="0"/>
                <a:cs typeface="Arial" panose="020B0604020202020204" pitchFamily="34" charset="0"/>
              </a:rPr>
              <a:t>S</a:t>
            </a:r>
            <a:r>
              <a:rPr lang="en-US" dirty="0" smtClean="0">
                <a:solidFill>
                  <a:schemeClr val="tx1"/>
                </a:solidFill>
                <a:latin typeface="Arial" panose="020B0604020202020204" pitchFamily="34" charset="0"/>
                <a:cs typeface="Arial" panose="020B0604020202020204" pitchFamily="34" charset="0"/>
              </a:rPr>
              <a:t>ite</a:t>
            </a:r>
            <a:endParaRPr lang="en-US" dirty="0">
              <a:solidFill>
                <a:schemeClr val="tx1"/>
              </a:solidFill>
              <a:latin typeface="Arial" panose="020B0604020202020204" pitchFamily="34" charset="0"/>
              <a:cs typeface="Arial" panose="020B0604020202020204" pitchFamily="34" charset="0"/>
            </a:endParaRPr>
          </a:p>
        </p:txBody>
      </p:sp>
      <p:grpSp>
        <p:nvGrpSpPr>
          <p:cNvPr id="3" name="Group 2"/>
          <p:cNvGrpSpPr/>
          <p:nvPr/>
        </p:nvGrpSpPr>
        <p:grpSpPr>
          <a:xfrm>
            <a:off x="195229" y="823782"/>
            <a:ext cx="8518895" cy="6034217"/>
            <a:chOff x="0" y="411480"/>
            <a:chExt cx="9144000" cy="6477000"/>
          </a:xfrm>
        </p:grpSpPr>
        <p:pic>
          <p:nvPicPr>
            <p:cNvPr id="2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832" t="3650" r="16020" b="5100"/>
            <a:stretch/>
          </p:blipFill>
          <p:spPr bwMode="auto">
            <a:xfrm>
              <a:off x="0" y="411480"/>
              <a:ext cx="91440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533400" y="2362200"/>
              <a:ext cx="8450150" cy="1097282"/>
              <a:chOff x="76200" y="1950718"/>
              <a:chExt cx="8534400" cy="1097282"/>
            </a:xfrm>
          </p:grpSpPr>
          <p:sp>
            <p:nvSpPr>
              <p:cNvPr id="13" name="Rounded Rectangle 12"/>
              <p:cNvSpPr>
                <a:spLocks noChangeArrowheads="1"/>
              </p:cNvSpPr>
              <p:nvPr/>
            </p:nvSpPr>
            <p:spPr bwMode="auto">
              <a:xfrm>
                <a:off x="6515100" y="1950718"/>
                <a:ext cx="2095500" cy="1097282"/>
              </a:xfrm>
              <a:prstGeom prst="roundRect">
                <a:avLst>
                  <a:gd name="adj" fmla="val 16667"/>
                </a:avLst>
              </a:prstGeom>
              <a:noFill/>
              <a:ln w="76200">
                <a:solidFill>
                  <a:srgbClr val="FF66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4" name="Rounded Rectangle 13"/>
              <p:cNvSpPr>
                <a:spLocks noChangeArrowheads="1"/>
              </p:cNvSpPr>
              <p:nvPr/>
            </p:nvSpPr>
            <p:spPr bwMode="auto">
              <a:xfrm>
                <a:off x="4381500" y="1950718"/>
                <a:ext cx="2095500" cy="1097282"/>
              </a:xfrm>
              <a:prstGeom prst="roundRect">
                <a:avLst>
                  <a:gd name="adj" fmla="val 16667"/>
                </a:avLst>
              </a:prstGeom>
              <a:noFill/>
              <a:ln w="76200">
                <a:solidFill>
                  <a:srgbClr val="FF66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Rounded Rectangle 17"/>
              <p:cNvSpPr>
                <a:spLocks noChangeArrowheads="1"/>
              </p:cNvSpPr>
              <p:nvPr/>
            </p:nvSpPr>
            <p:spPr bwMode="auto">
              <a:xfrm>
                <a:off x="2247900" y="1950718"/>
                <a:ext cx="2095500" cy="1097282"/>
              </a:xfrm>
              <a:prstGeom prst="roundRect">
                <a:avLst>
                  <a:gd name="adj" fmla="val 16667"/>
                </a:avLst>
              </a:prstGeom>
              <a:noFill/>
              <a:ln w="76200">
                <a:solidFill>
                  <a:srgbClr val="FF66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Rounded Rectangle 18"/>
              <p:cNvSpPr>
                <a:spLocks noChangeArrowheads="1"/>
              </p:cNvSpPr>
              <p:nvPr/>
            </p:nvSpPr>
            <p:spPr bwMode="auto">
              <a:xfrm>
                <a:off x="76200" y="1950718"/>
                <a:ext cx="2095500" cy="1097282"/>
              </a:xfrm>
              <a:prstGeom prst="roundRect">
                <a:avLst>
                  <a:gd name="adj" fmla="val 16667"/>
                </a:avLst>
              </a:prstGeom>
              <a:noFill/>
              <a:ln w="76200">
                <a:solidFill>
                  <a:srgbClr val="FF66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grpSp>
      </p:grpSp>
      <p:sp>
        <p:nvSpPr>
          <p:cNvPr id="5" name="Slide Number Placeholder 4"/>
          <p:cNvSpPr>
            <a:spLocks noGrp="1"/>
          </p:cNvSpPr>
          <p:nvPr>
            <p:ph type="sldNum" sz="quarter" idx="12"/>
          </p:nvPr>
        </p:nvSpPr>
        <p:spPr/>
        <p:txBody>
          <a:bodyPr/>
          <a:lstStyle/>
          <a:p>
            <a:pPr>
              <a:defRPr/>
            </a:pPr>
            <a:fld id="{4C353D39-EF94-4FD1-9AAE-EED890F8DC49}" type="slidenum">
              <a:rPr lang="en-US" smtClean="0"/>
              <a:pPr>
                <a:defRPr/>
              </a:pPr>
              <a:t>7</a:t>
            </a:fld>
            <a:endParaRPr lang="en-US"/>
          </a:p>
        </p:txBody>
      </p:sp>
    </p:spTree>
    <p:extLst>
      <p:ext uri="{BB962C8B-B14F-4D97-AF65-F5344CB8AC3E}">
        <p14:creationId xmlns:p14="http://schemas.microsoft.com/office/powerpoint/2010/main" val="3453333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realsafeenvironment.com/images/MASTERCHK_Nov1_working_html_m50c6dbf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762" t="19762" r="13016"/>
          <a:stretch/>
        </p:blipFill>
        <p:spPr bwMode="auto">
          <a:xfrm>
            <a:off x="5638800" y="2177855"/>
            <a:ext cx="3291840" cy="282997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304800" y="1143000"/>
            <a:ext cx="5638800" cy="2590800"/>
          </a:xfrm>
          <a:prstGeom prst="rect">
            <a:avLst/>
          </a:prstGeom>
        </p:spPr>
        <p:txBody>
          <a:bodyPr vert="horz" lIns="91440" tIns="45720" rIns="91440" bIns="45720" rtlCol="0">
            <a:normAutofit fontScale="25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nSpc>
                <a:spcPct val="120000"/>
              </a:lnSpc>
              <a:buClr>
                <a:srgbClr val="94C600"/>
              </a:buClr>
              <a:buNone/>
            </a:pPr>
            <a:r>
              <a:rPr lang="en-US" sz="12800" dirty="0">
                <a:latin typeface="Arial" panose="020B0604020202020204" pitchFamily="34" charset="0"/>
                <a:cs typeface="Arial" panose="020B0604020202020204" pitchFamily="34" charset="0"/>
              </a:rPr>
              <a:t>What is an AST?</a:t>
            </a:r>
          </a:p>
          <a:p>
            <a:pPr indent="-742950">
              <a:lnSpc>
                <a:spcPct val="120000"/>
              </a:lnSpc>
              <a:buClr>
                <a:schemeClr val="bg2">
                  <a:lumMod val="50000"/>
                </a:schemeClr>
              </a:buClr>
              <a:buSzPct val="200000"/>
              <a:buFont typeface="Wingdings 2" pitchFamily="18" charset="2"/>
              <a:buChar char=""/>
            </a:pPr>
            <a:r>
              <a:rPr lang="en-US" sz="10400" dirty="0" smtClean="0">
                <a:latin typeface="Arial" panose="020B0604020202020204" pitchFamily="34" charset="0"/>
                <a:cs typeface="Arial" panose="020B0604020202020204" pitchFamily="34" charset="0"/>
              </a:rPr>
              <a:t>“… </a:t>
            </a:r>
            <a:r>
              <a:rPr lang="en-US" sz="10400" dirty="0">
                <a:latin typeface="Arial" panose="020B0604020202020204" pitchFamily="34" charset="0"/>
                <a:cs typeface="Arial" panose="020B0604020202020204" pitchFamily="34" charset="0"/>
              </a:rPr>
              <a:t>a tank that has the capacity to store </a:t>
            </a:r>
            <a:r>
              <a:rPr lang="en-US" sz="10400" u="sng" dirty="0">
                <a:latin typeface="Arial" panose="020B0604020202020204" pitchFamily="34" charset="0"/>
                <a:cs typeface="Arial" panose="020B0604020202020204" pitchFamily="34" charset="0"/>
              </a:rPr>
              <a:t>55 gallons</a:t>
            </a:r>
            <a:r>
              <a:rPr lang="en-US" sz="10400" dirty="0">
                <a:latin typeface="Arial" panose="020B0604020202020204" pitchFamily="34" charset="0"/>
                <a:cs typeface="Arial" panose="020B0604020202020204" pitchFamily="34" charset="0"/>
              </a:rPr>
              <a:t> or more of </a:t>
            </a:r>
            <a:r>
              <a:rPr lang="en-US" sz="10400" u="sng" dirty="0">
                <a:latin typeface="Arial" panose="020B0604020202020204" pitchFamily="34" charset="0"/>
                <a:cs typeface="Arial" panose="020B0604020202020204" pitchFamily="34" charset="0"/>
              </a:rPr>
              <a:t>petroleum </a:t>
            </a:r>
            <a:r>
              <a:rPr lang="en-US" sz="10400" dirty="0">
                <a:latin typeface="Arial" panose="020B0604020202020204" pitchFamily="34" charset="0"/>
                <a:cs typeface="Arial" panose="020B0604020202020204" pitchFamily="34" charset="0"/>
              </a:rPr>
              <a:t>and is substantially or totally above the surface of the ground.” </a:t>
            </a:r>
            <a:r>
              <a:rPr lang="en-US" sz="10400" dirty="0" smtClean="0">
                <a:latin typeface="Arial" panose="020B0604020202020204" pitchFamily="34" charset="0"/>
                <a:cs typeface="Arial" panose="020B0604020202020204" pitchFamily="34" charset="0"/>
              </a:rPr>
              <a:t>              </a:t>
            </a:r>
            <a:r>
              <a:rPr lang="en-US" sz="8000" dirty="0" smtClean="0">
                <a:latin typeface="Arial" panose="020B0604020202020204" pitchFamily="34" charset="0"/>
                <a:cs typeface="Arial" panose="020B0604020202020204" pitchFamily="34" charset="0"/>
              </a:rPr>
              <a:t>[H&amp;SC 25270.2(a)]</a:t>
            </a:r>
          </a:p>
          <a:p>
            <a:endParaRPr lang="en-US"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113" t="8810" r="6265" b="6275"/>
          <a:stretch/>
        </p:blipFill>
        <p:spPr bwMode="auto">
          <a:xfrm>
            <a:off x="121920" y="3866381"/>
            <a:ext cx="4602480" cy="2874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15240" y="228600"/>
            <a:ext cx="7772400" cy="630237"/>
          </a:xfrm>
          <a:prstGeom prst="rect">
            <a:avLst/>
          </a:prstGeom>
        </p:spPr>
        <p:txBody>
          <a:bodyPr vert="horz" anchor="t">
            <a:normAutofit fontScale="90000" lnSpcReduction="10000"/>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pc="100" dirty="0" smtClean="0">
                <a:latin typeface="Segoe UI" panose="020B0502040204020203" pitchFamily="34" charset="0"/>
              </a:rPr>
              <a:t> </a:t>
            </a:r>
            <a:r>
              <a:rPr lang="en-US" u="sng" spc="100" dirty="0" smtClean="0">
                <a:latin typeface="Segoe UI" panose="020B0502040204020203" pitchFamily="34" charset="0"/>
              </a:rPr>
              <a:t>Aboveground Storage Tanks (ASTs)</a:t>
            </a:r>
            <a:endParaRPr lang="en-US" u="sng" spc="100" dirty="0">
              <a:latin typeface="Segoe UI" panose="020B0502040204020203" pitchFamily="34" charset="0"/>
            </a:endParaRPr>
          </a:p>
        </p:txBody>
      </p:sp>
      <p:sp>
        <p:nvSpPr>
          <p:cNvPr id="2" name="Slide Number Placeholder 1"/>
          <p:cNvSpPr>
            <a:spLocks noGrp="1"/>
          </p:cNvSpPr>
          <p:nvPr>
            <p:ph type="sldNum" sz="quarter" idx="12"/>
          </p:nvPr>
        </p:nvSpPr>
        <p:spPr/>
        <p:txBody>
          <a:bodyPr/>
          <a:lstStyle/>
          <a:p>
            <a:pPr>
              <a:defRPr/>
            </a:pPr>
            <a:fld id="{4C353D39-EF94-4FD1-9AAE-EED890F8DC49}" type="slidenum">
              <a:rPr lang="en-US" smtClean="0"/>
              <a:pPr>
                <a:defRPr/>
              </a:pPr>
              <a:t>8</a:t>
            </a:fld>
            <a:endParaRPr lang="en-US"/>
          </a:p>
        </p:txBody>
      </p:sp>
    </p:spTree>
    <p:extLst>
      <p:ext uri="{BB962C8B-B14F-4D97-AF65-F5344CB8AC3E}">
        <p14:creationId xmlns:p14="http://schemas.microsoft.com/office/powerpoint/2010/main" val="1601089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E5B7432-2DEA-4E38-B464-9255E15FA2FD}" type="slidenum">
              <a:rPr lang="en-US"/>
              <a:pPr>
                <a:defRPr/>
              </a:pPr>
              <a:t>9</a:t>
            </a:fld>
            <a:endParaRPr lang="en-US"/>
          </a:p>
        </p:txBody>
      </p:sp>
      <p:sp>
        <p:nvSpPr>
          <p:cNvPr id="188419" name="Rectangle 3"/>
          <p:cNvSpPr>
            <a:spLocks noGrp="1" noChangeArrowheads="1"/>
          </p:cNvSpPr>
          <p:nvPr>
            <p:ph type="body" idx="4294967295"/>
          </p:nvPr>
        </p:nvSpPr>
        <p:spPr>
          <a:xfrm>
            <a:off x="533400" y="1143000"/>
            <a:ext cx="8077200" cy="2743200"/>
          </a:xfrm>
        </p:spPr>
        <p:txBody>
          <a:bodyPr/>
          <a:lstStyle/>
          <a:p>
            <a:pPr marL="0" indent="0">
              <a:spcBef>
                <a:spcPct val="0"/>
              </a:spcBef>
              <a:buClrTx/>
              <a:buSzTx/>
              <a:buFontTx/>
              <a:buNone/>
              <a:defRPr/>
            </a:pPr>
            <a:r>
              <a:rPr lang="en-US"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facility is subject to the oil pollution prevention regulations in 40 CFR, 112 or has a </a:t>
            </a:r>
            <a:r>
              <a:rPr lang="en-US" sz="28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storage capacity of 1,320 gallons or more of </a:t>
            </a:r>
            <a:r>
              <a:rPr lang="en-US" sz="2800" b="1" u="sng" dirty="0" smtClean="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petroleum</a:t>
            </a:r>
            <a:r>
              <a:rPr lang="en-U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(only containers 55 gallons or greater in capacity are counted towards the 1,320 gallons).</a:t>
            </a:r>
            <a:endParaRPr lang="en-US" sz="2600" dirty="0" smtClean="0"/>
          </a:p>
        </p:txBody>
      </p:sp>
      <p:sp>
        <p:nvSpPr>
          <p:cNvPr id="6" name="Title 1"/>
          <p:cNvSpPr txBox="1">
            <a:spLocks/>
          </p:cNvSpPr>
          <p:nvPr/>
        </p:nvSpPr>
        <p:spPr>
          <a:xfrm>
            <a:off x="15240" y="228600"/>
            <a:ext cx="7772400" cy="630237"/>
          </a:xfrm>
          <a:prstGeom prst="rect">
            <a:avLst/>
          </a:prstGeom>
        </p:spPr>
        <p:txBody>
          <a:bodyPr vert="horz" anchor="t">
            <a:normAutofit fontScale="90000" lnSpcReduction="10000"/>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auto">
              <a:spcAft>
                <a:spcPts val="0"/>
              </a:spcAft>
            </a:pPr>
            <a:r>
              <a:rPr lang="en-US" spc="100" dirty="0" smtClean="0">
                <a:latin typeface="Segoe UI" panose="020B0502040204020203" pitchFamily="34" charset="0"/>
              </a:rPr>
              <a:t> </a:t>
            </a:r>
            <a:r>
              <a:rPr lang="en-US" u="sng" spc="100" dirty="0" smtClean="0">
                <a:latin typeface="Segoe UI" panose="020B0502040204020203" pitchFamily="34" charset="0"/>
              </a:rPr>
              <a:t>A facility is subject to APSA if:</a:t>
            </a:r>
            <a:endParaRPr lang="en-US" u="sng" spc="100" dirty="0">
              <a:latin typeface="Segoe UI" panose="020B0502040204020203" pitchFamily="34" charset="0"/>
            </a:endParaRPr>
          </a:p>
        </p:txBody>
      </p:sp>
      <p:sp>
        <p:nvSpPr>
          <p:cNvPr id="7" name="6-Point Star 6"/>
          <p:cNvSpPr/>
          <p:nvPr/>
        </p:nvSpPr>
        <p:spPr>
          <a:xfrm>
            <a:off x="1981200" y="3581400"/>
            <a:ext cx="3124200" cy="2905760"/>
          </a:xfrm>
          <a:prstGeom prst="star6">
            <a:avLst>
              <a:gd name="adj" fmla="val 31725"/>
              <a:gd name="hf" fmla="val 115470"/>
            </a:avLst>
          </a:prstGeom>
          <a:solidFill>
            <a:srgbClr val="FF00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Arial" charset="0"/>
              </a:rPr>
              <a:t>The California APSA </a:t>
            </a:r>
            <a:r>
              <a:rPr lang="en-US" dirty="0" smtClean="0">
                <a:effectLst>
                  <a:outerShdw blurRad="38100" dist="38100" dir="2700000" algn="tl">
                    <a:srgbClr val="000000">
                      <a:alpha val="43137"/>
                    </a:srgbClr>
                  </a:outerShdw>
                </a:effectLst>
                <a:latin typeface="Arial" charset="0"/>
              </a:rPr>
              <a:t>only regulates </a:t>
            </a:r>
            <a:r>
              <a:rPr lang="en-US" b="1" u="sng" dirty="0" smtClean="0">
                <a:solidFill>
                  <a:srgbClr val="FFFF99"/>
                </a:solidFill>
                <a:effectLst>
                  <a:outerShdw blurRad="38100" dist="38100" dir="2700000" algn="tl">
                    <a:srgbClr val="000000">
                      <a:alpha val="43137"/>
                    </a:srgbClr>
                  </a:outerShdw>
                </a:effectLst>
                <a:latin typeface="Arial" charset="0"/>
              </a:rPr>
              <a:t>petroleum;</a:t>
            </a:r>
            <a:endParaRPr lang="en-US" dirty="0"/>
          </a:p>
        </p:txBody>
      </p:sp>
      <p:sp>
        <p:nvSpPr>
          <p:cNvPr id="8" name="7-Point Star 7"/>
          <p:cNvSpPr/>
          <p:nvPr/>
        </p:nvSpPr>
        <p:spPr>
          <a:xfrm>
            <a:off x="5257800" y="4191000"/>
            <a:ext cx="3276600" cy="2590800"/>
          </a:xfrm>
          <a:prstGeom prst="star7">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Arial" charset="0"/>
              </a:rPr>
              <a:t>the federal </a:t>
            </a:r>
            <a:r>
              <a:rPr lang="en-US" dirty="0" smtClean="0">
                <a:effectLst>
                  <a:outerShdw blurRad="38100" dist="38100" dir="2700000" algn="tl">
                    <a:srgbClr val="000000">
                      <a:alpha val="43137"/>
                    </a:srgbClr>
                  </a:outerShdw>
                </a:effectLst>
                <a:latin typeface="Arial" charset="0"/>
              </a:rPr>
              <a:t>SPCC Rule regulates </a:t>
            </a:r>
            <a:r>
              <a:rPr lang="en-US" b="1" u="sng" dirty="0" smtClean="0">
                <a:effectLst>
                  <a:outerShdw blurRad="38100" dist="38100" dir="2700000" algn="tl">
                    <a:srgbClr val="000000">
                      <a:alpha val="43137"/>
                    </a:srgbClr>
                  </a:outerShdw>
                </a:effectLst>
                <a:latin typeface="Arial" charset="0"/>
              </a:rPr>
              <a:t>OIL</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60739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
  <TotalTime>13841</TotalTime>
  <Words>3544</Words>
  <Application>Microsoft Office PowerPoint</Application>
  <PresentationFormat>On-screen Show (4:3)</PresentationFormat>
  <Paragraphs>397</Paragraphs>
  <Slides>52</Slides>
  <Notes>24</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52</vt:i4>
      </vt:variant>
    </vt:vector>
  </HeadingPairs>
  <TitlesOfParts>
    <vt:vector size="53" baseType="lpstr">
      <vt:lpstr>Metro</vt:lpstr>
      <vt:lpstr>STANISLAUS COUNTY  CUPA</vt:lpstr>
      <vt:lpstr> Stanislaus County CUPA</vt:lpstr>
      <vt:lpstr>PowerPoint Presentation</vt:lpstr>
      <vt:lpstr>CERS</vt:lpstr>
      <vt:lpstr> What is CERS? </vt:lpstr>
      <vt:lpstr> CERS Central   http://cers.calepa.ca.gov/</vt:lpstr>
      <vt:lpstr> Selecting Your 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Differences Between  Program 2   &amp;   Program 3</vt:lpstr>
      <vt:lpstr>PowerPoint Presentation</vt:lpstr>
      <vt:lpstr>PowerPoint Presentation</vt:lpstr>
      <vt:lpstr>PowerPoint Presentation</vt:lpstr>
      <vt:lpstr>PowerPoint Presentation</vt:lpstr>
      <vt:lpstr>New timelines for Follow-up on 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County of San Diego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APSA, SPCCs and YOU</dc:title>
  <dc:creator>smosse</dc:creator>
  <cp:lastModifiedBy>GALLO</cp:lastModifiedBy>
  <cp:revision>732</cp:revision>
  <cp:lastPrinted>2013-10-29T15:16:25Z</cp:lastPrinted>
  <dcterms:created xsi:type="dcterms:W3CDTF">2008-07-02T20:44:40Z</dcterms:created>
  <dcterms:modified xsi:type="dcterms:W3CDTF">2016-07-25T16:40:59Z</dcterms:modified>
</cp:coreProperties>
</file>